
<file path=[Content_Types].xml><?xml version="1.0" encoding="utf-8"?>
<Types xmlns="http://schemas.openxmlformats.org/package/2006/content-types">
  <Default Extension="png" ContentType="image/png"/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55.xml" ContentType="application/vnd.openxmlformats-officedocument.presentationml.notesSlide+xml"/>
  <Override PartName="/ppt/notesSlides/notesSlide56.xml" ContentType="application/vnd.openxmlformats-officedocument.presentationml.notesSlide+xml"/>
  <Override PartName="/ppt/notesSlides/notesSlide57.xml" ContentType="application/vnd.openxmlformats-officedocument.presentationml.notesSlide+xml"/>
  <Override PartName="/ppt/notesSlides/notesSlide58.xml" ContentType="application/vnd.openxmlformats-officedocument.presentationml.notesSlide+xml"/>
  <Override PartName="/ppt/notesSlides/notesSlide5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60.xml" ContentType="application/vnd.openxmlformats-officedocument.presentationml.notesSlide+xml"/>
  <Override PartName="/ppt/notesSlides/notesSlide61.xml" ContentType="application/vnd.openxmlformats-officedocument.presentationml.notesSlide+xml"/>
  <Override PartName="/ppt/notesSlides/notesSlide62.xml" ContentType="application/vnd.openxmlformats-officedocument.presentationml.notesSlide+xml"/>
  <Override PartName="/ppt/notesSlides/notesSlide63.xml" ContentType="application/vnd.openxmlformats-officedocument.presentationml.notesSlide+xml"/>
  <Override PartName="/ppt/notesSlides/notesSlide64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4"/>
  </p:notesMasterIdLst>
  <p:sldIdLst>
    <p:sldId id="256" r:id="rId3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79" r:id="rId27"/>
    <p:sldId id="280" r:id="rId28"/>
    <p:sldId id="281" r:id="rId29"/>
    <p:sldId id="282" r:id="rId30"/>
    <p:sldId id="283" r:id="rId31"/>
    <p:sldId id="284" r:id="rId32"/>
    <p:sldId id="285" r:id="rId33"/>
    <p:sldId id="286" r:id="rId34"/>
    <p:sldId id="287" r:id="rId35"/>
    <p:sldId id="288" r:id="rId36"/>
    <p:sldId id="289" r:id="rId37"/>
    <p:sldId id="290" r:id="rId38"/>
    <p:sldId id="291" r:id="rId39"/>
    <p:sldId id="292" r:id="rId40"/>
    <p:sldId id="293" r:id="rId41"/>
    <p:sldId id="294" r:id="rId42"/>
    <p:sldId id="295" r:id="rId43"/>
    <p:sldId id="296" r:id="rId44"/>
    <p:sldId id="297" r:id="rId45"/>
    <p:sldId id="298" r:id="rId46"/>
    <p:sldId id="299" r:id="rId47"/>
    <p:sldId id="300" r:id="rId48"/>
    <p:sldId id="301" r:id="rId49"/>
    <p:sldId id="302" r:id="rId50"/>
    <p:sldId id="303" r:id="rId51"/>
    <p:sldId id="304" r:id="rId52"/>
    <p:sldId id="305" r:id="rId53"/>
    <p:sldId id="306" r:id="rId54"/>
    <p:sldId id="307" r:id="rId55"/>
    <p:sldId id="308" r:id="rId56"/>
    <p:sldId id="309" r:id="rId57"/>
    <p:sldId id="310" r:id="rId58"/>
    <p:sldId id="311" r:id="rId59"/>
    <p:sldId id="312" r:id="rId60"/>
    <p:sldId id="313" r:id="rId61"/>
    <p:sldId id="314" r:id="rId62"/>
    <p:sldId id="315" r:id="rId63"/>
    <p:sldId id="316" r:id="rId64"/>
    <p:sldId id="317" r:id="rId65"/>
    <p:sldId id="318" r:id="rId66"/>
    <p:sldId id="319" r:id="rId67"/>
  </p:sldIdLst>
  <p:sldSz cx="12192000" cy="6858000"/>
  <p:notesSz cx="6858000" cy="12192000"/>
  <p:custDataLst>
    <p:tags r:id="rId71"/>
  </p:custDataLst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8" d="100"/>
          <a:sy n="68" d="100"/>
        </p:scale>
        <p:origin x="79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2781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1" Type="http://schemas.openxmlformats.org/officeDocument/2006/relationships/tags" Target="tags/tag1.xml"/><Relationship Id="rId70" Type="http://schemas.openxmlformats.org/officeDocument/2006/relationships/tableStyles" Target="tableStyles.xml"/><Relationship Id="rId7" Type="http://schemas.openxmlformats.org/officeDocument/2006/relationships/slide" Target="slides/slide4.xml"/><Relationship Id="rId69" Type="http://schemas.openxmlformats.org/officeDocument/2006/relationships/viewProps" Target="viewProps.xml"/><Relationship Id="rId68" Type="http://schemas.openxmlformats.org/officeDocument/2006/relationships/presProps" Target="presProps.xml"/><Relationship Id="rId67" Type="http://schemas.openxmlformats.org/officeDocument/2006/relationships/slide" Target="slides/slide64.xml"/><Relationship Id="rId66" Type="http://schemas.openxmlformats.org/officeDocument/2006/relationships/slide" Target="slides/slide63.xml"/><Relationship Id="rId65" Type="http://schemas.openxmlformats.org/officeDocument/2006/relationships/slide" Target="slides/slide62.xml"/><Relationship Id="rId64" Type="http://schemas.openxmlformats.org/officeDocument/2006/relationships/slide" Target="slides/slide61.xml"/><Relationship Id="rId63" Type="http://schemas.openxmlformats.org/officeDocument/2006/relationships/slide" Target="slides/slide60.xml"/><Relationship Id="rId62" Type="http://schemas.openxmlformats.org/officeDocument/2006/relationships/slide" Target="slides/slide59.xml"/><Relationship Id="rId61" Type="http://schemas.openxmlformats.org/officeDocument/2006/relationships/slide" Target="slides/slide58.xml"/><Relationship Id="rId60" Type="http://schemas.openxmlformats.org/officeDocument/2006/relationships/slide" Target="slides/slide57.xml"/><Relationship Id="rId6" Type="http://schemas.openxmlformats.org/officeDocument/2006/relationships/slide" Target="slides/slide3.xml"/><Relationship Id="rId59" Type="http://schemas.openxmlformats.org/officeDocument/2006/relationships/slide" Target="slides/slide56.xml"/><Relationship Id="rId58" Type="http://schemas.openxmlformats.org/officeDocument/2006/relationships/slide" Target="slides/slide55.xml"/><Relationship Id="rId57" Type="http://schemas.openxmlformats.org/officeDocument/2006/relationships/slide" Target="slides/slide54.xml"/><Relationship Id="rId56" Type="http://schemas.openxmlformats.org/officeDocument/2006/relationships/slide" Target="slides/slide53.xml"/><Relationship Id="rId55" Type="http://schemas.openxmlformats.org/officeDocument/2006/relationships/slide" Target="slides/slide52.xml"/><Relationship Id="rId54" Type="http://schemas.openxmlformats.org/officeDocument/2006/relationships/slide" Target="slides/slide51.xml"/><Relationship Id="rId53" Type="http://schemas.openxmlformats.org/officeDocument/2006/relationships/slide" Target="slides/slide50.xml"/><Relationship Id="rId52" Type="http://schemas.openxmlformats.org/officeDocument/2006/relationships/slide" Target="slides/slide49.xml"/><Relationship Id="rId51" Type="http://schemas.openxmlformats.org/officeDocument/2006/relationships/slide" Target="slides/slide48.xml"/><Relationship Id="rId50" Type="http://schemas.openxmlformats.org/officeDocument/2006/relationships/slide" Target="slides/slide47.xml"/><Relationship Id="rId5" Type="http://schemas.openxmlformats.org/officeDocument/2006/relationships/slide" Target="slides/slide2.xml"/><Relationship Id="rId49" Type="http://schemas.openxmlformats.org/officeDocument/2006/relationships/slide" Target="slides/slide46.xml"/><Relationship Id="rId48" Type="http://schemas.openxmlformats.org/officeDocument/2006/relationships/slide" Target="slides/slide45.xml"/><Relationship Id="rId47" Type="http://schemas.openxmlformats.org/officeDocument/2006/relationships/slide" Target="slides/slide44.xml"/><Relationship Id="rId46" Type="http://schemas.openxmlformats.org/officeDocument/2006/relationships/slide" Target="slides/slide43.xml"/><Relationship Id="rId45" Type="http://schemas.openxmlformats.org/officeDocument/2006/relationships/slide" Target="slides/slide42.xml"/><Relationship Id="rId44" Type="http://schemas.openxmlformats.org/officeDocument/2006/relationships/slide" Target="slides/slide41.xml"/><Relationship Id="rId43" Type="http://schemas.openxmlformats.org/officeDocument/2006/relationships/slide" Target="slides/slide40.xml"/><Relationship Id="rId42" Type="http://schemas.openxmlformats.org/officeDocument/2006/relationships/slide" Target="slides/slide39.xml"/><Relationship Id="rId41" Type="http://schemas.openxmlformats.org/officeDocument/2006/relationships/slide" Target="slides/slide38.xml"/><Relationship Id="rId40" Type="http://schemas.openxmlformats.org/officeDocument/2006/relationships/slide" Target="slides/slide37.xml"/><Relationship Id="rId4" Type="http://schemas.openxmlformats.org/officeDocument/2006/relationships/notesMaster" Target="notesMasters/notesMaster1.xml"/><Relationship Id="rId39" Type="http://schemas.openxmlformats.org/officeDocument/2006/relationships/slide" Target="slides/slide36.xml"/><Relationship Id="rId38" Type="http://schemas.openxmlformats.org/officeDocument/2006/relationships/slide" Target="slides/slide35.xml"/><Relationship Id="rId37" Type="http://schemas.openxmlformats.org/officeDocument/2006/relationships/slide" Target="slides/slide34.xml"/><Relationship Id="rId36" Type="http://schemas.openxmlformats.org/officeDocument/2006/relationships/slide" Target="slides/slide33.xml"/><Relationship Id="rId35" Type="http://schemas.openxmlformats.org/officeDocument/2006/relationships/slide" Target="slides/slide32.xml"/><Relationship Id="rId34" Type="http://schemas.openxmlformats.org/officeDocument/2006/relationships/slide" Target="slides/slide31.xml"/><Relationship Id="rId33" Type="http://schemas.openxmlformats.org/officeDocument/2006/relationships/slide" Target="slides/slide30.xml"/><Relationship Id="rId32" Type="http://schemas.openxmlformats.org/officeDocument/2006/relationships/slide" Target="slides/slide29.xml"/><Relationship Id="rId31" Type="http://schemas.openxmlformats.org/officeDocument/2006/relationships/slide" Target="slides/slide28.xml"/><Relationship Id="rId30" Type="http://schemas.openxmlformats.org/officeDocument/2006/relationships/slide" Target="slides/slide27.xml"/><Relationship Id="rId3" Type="http://schemas.openxmlformats.org/officeDocument/2006/relationships/slide" Target="slides/slide1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5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6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7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8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9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0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2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3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4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5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6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7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8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9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0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2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3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4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5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6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7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8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9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0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2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3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4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5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6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7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8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9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6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0.xml"/></Relationships>
</file>

<file path=ppt/notesSlides/_rels/notesSlide6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1.xml"/></Relationships>
</file>

<file path=ppt/notesSlides/_rels/notesSlide6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2.xml"/></Relationships>
</file>

<file path=ppt/notesSlides/_rels/notesSlide6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3.xml"/></Relationships>
</file>

<file path=ppt/notesSlides/_rels/notesSlide6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4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7" Type="http://schemas.openxmlformats.org/officeDocument/2006/relationships/slide" Target="../slides/slide52.xml"/><Relationship Id="rId6" Type="http://schemas.openxmlformats.org/officeDocument/2006/relationships/slide" Target="../slides/slide20.xml"/><Relationship Id="rId5" Type="http://schemas.openxmlformats.org/officeDocument/2006/relationships/slide" Target="../slides/slide7.xml"/><Relationship Id="rId4" Type="http://schemas.openxmlformats.org/officeDocument/2006/relationships/image" Target="../media/image8.png"/><Relationship Id="rId3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7" Type="http://schemas.openxmlformats.org/officeDocument/2006/relationships/slide" Target="../slides/slide52.xml"/><Relationship Id="rId6" Type="http://schemas.openxmlformats.org/officeDocument/2006/relationships/slide" Target="../slides/slide20.xml"/><Relationship Id="rId5" Type="http://schemas.openxmlformats.org/officeDocument/2006/relationships/slide" Target="../slides/slide7.xml"/><Relationship Id="rId4" Type="http://schemas.openxmlformats.org/officeDocument/2006/relationships/image" Target="../media/image7.png"/><Relationship Id="rId3" Type="http://schemas.openxmlformats.org/officeDocument/2006/relationships/image" Target="../media/image8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7" Type="http://schemas.openxmlformats.org/officeDocument/2006/relationships/slide" Target="../slides/slide52.xml"/><Relationship Id="rId6" Type="http://schemas.openxmlformats.org/officeDocument/2006/relationships/slide" Target="../slides/slide20.xml"/><Relationship Id="rId5" Type="http://schemas.openxmlformats.org/officeDocument/2006/relationships/slide" Target="../slides/slide7.xml"/><Relationship Id="rId4" Type="http://schemas.openxmlformats.org/officeDocument/2006/relationships/image" Target="../media/image7.png"/><Relationship Id="rId3" Type="http://schemas.openxmlformats.org/officeDocument/2006/relationships/image" Target="../media/image8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5" Type="http://schemas.openxmlformats.org/officeDocument/2006/relationships/slide" Target="../slides/slide52.xml"/><Relationship Id="rId4" Type="http://schemas.openxmlformats.org/officeDocument/2006/relationships/slide" Target="../slides/slide20.xml"/><Relationship Id="rId3" Type="http://schemas.openxmlformats.org/officeDocument/2006/relationships/slide" Target="../slides/slide7.xml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7" Type="http://schemas.openxmlformats.org/officeDocument/2006/relationships/slide" Target="../slides/slide52.xml"/><Relationship Id="rId6" Type="http://schemas.openxmlformats.org/officeDocument/2006/relationships/slide" Target="../slides/slide20.xml"/><Relationship Id="rId5" Type="http://schemas.openxmlformats.org/officeDocument/2006/relationships/slide" Target="../slides/slide7.xml"/><Relationship Id="rId4" Type="http://schemas.openxmlformats.org/officeDocument/2006/relationships/image" Target="../media/image8.png"/><Relationship Id="rId3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7" Type="http://schemas.openxmlformats.org/officeDocument/2006/relationships/slide" Target="../slides/slide52.xml"/><Relationship Id="rId6" Type="http://schemas.openxmlformats.org/officeDocument/2006/relationships/slide" Target="../slides/slide20.xml"/><Relationship Id="rId5" Type="http://schemas.openxmlformats.org/officeDocument/2006/relationships/slide" Target="../slides/slide7.xml"/><Relationship Id="rId4" Type="http://schemas.openxmlformats.org/officeDocument/2006/relationships/image" Target="../media/image8.png"/><Relationship Id="rId3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7" Type="http://schemas.openxmlformats.org/officeDocument/2006/relationships/slide" Target="../slides/slide52.xml"/><Relationship Id="rId6" Type="http://schemas.openxmlformats.org/officeDocument/2006/relationships/slide" Target="../slides/slide20.xml"/><Relationship Id="rId5" Type="http://schemas.openxmlformats.org/officeDocument/2006/relationships/slide" Target="../slides/slide7.xml"/><Relationship Id="rId4" Type="http://schemas.openxmlformats.org/officeDocument/2006/relationships/image" Target="../media/image8.png"/><Relationship Id="rId3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7" Type="http://schemas.openxmlformats.org/officeDocument/2006/relationships/slide" Target="../slides/slide52.xml"/><Relationship Id="rId6" Type="http://schemas.openxmlformats.org/officeDocument/2006/relationships/slide" Target="../slides/slide20.xml"/><Relationship Id="rId5" Type="http://schemas.openxmlformats.org/officeDocument/2006/relationships/slide" Target="../slides/slide7.xml"/><Relationship Id="rId4" Type="http://schemas.openxmlformats.org/officeDocument/2006/relationships/image" Target="../media/image7.png"/><Relationship Id="rId3" Type="http://schemas.openxmlformats.org/officeDocument/2006/relationships/image" Target="../media/image8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7" Type="http://schemas.openxmlformats.org/officeDocument/2006/relationships/slide" Target="../slides/slide52.xml"/><Relationship Id="rId6" Type="http://schemas.openxmlformats.org/officeDocument/2006/relationships/slide" Target="../slides/slide20.xml"/><Relationship Id="rId5" Type="http://schemas.openxmlformats.org/officeDocument/2006/relationships/slide" Target="../slides/slide7.xml"/><Relationship Id="rId4" Type="http://schemas.openxmlformats.org/officeDocument/2006/relationships/image" Target="../media/image7.png"/><Relationship Id="rId3" Type="http://schemas.openxmlformats.org/officeDocument/2006/relationships/image" Target="../media/image8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7" Type="http://schemas.openxmlformats.org/officeDocument/2006/relationships/slide" Target="../slides/slide52.xml"/><Relationship Id="rId6" Type="http://schemas.openxmlformats.org/officeDocument/2006/relationships/slide" Target="../slides/slide20.xml"/><Relationship Id="rId5" Type="http://schemas.openxmlformats.org/officeDocument/2006/relationships/slide" Target="../slides/slide7.xml"/><Relationship Id="rId4" Type="http://schemas.openxmlformats.org/officeDocument/2006/relationships/image" Target="../media/image7.png"/><Relationship Id="rId3" Type="http://schemas.openxmlformats.org/officeDocument/2006/relationships/image" Target="../media/image8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7" Type="http://schemas.openxmlformats.org/officeDocument/2006/relationships/slide" Target="../slides/slide52.xml"/><Relationship Id="rId6" Type="http://schemas.openxmlformats.org/officeDocument/2006/relationships/slide" Target="../slides/slide20.xml"/><Relationship Id="rId5" Type="http://schemas.openxmlformats.org/officeDocument/2006/relationships/slide" Target="../slides/slide7.xml"/><Relationship Id="rId4" Type="http://schemas.openxmlformats.org/officeDocument/2006/relationships/image" Target="../media/image7.png"/><Relationship Id="rId3" Type="http://schemas.openxmlformats.org/officeDocument/2006/relationships/image" Target="../media/image8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7" Type="http://schemas.openxmlformats.org/officeDocument/2006/relationships/slide" Target="../slides/slide52.xml"/><Relationship Id="rId6" Type="http://schemas.openxmlformats.org/officeDocument/2006/relationships/slide" Target="../slides/slide20.xml"/><Relationship Id="rId5" Type="http://schemas.openxmlformats.org/officeDocument/2006/relationships/slide" Target="../slides/slide7.xml"/><Relationship Id="rId4" Type="http://schemas.openxmlformats.org/officeDocument/2006/relationships/image" Target="../media/image7.png"/><Relationship Id="rId3" Type="http://schemas.openxmlformats.org/officeDocument/2006/relationships/image" Target="../media/image8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刷真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0" y="128016"/>
            <a:ext cx="4453128" cy="521208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pic>
        <p:nvPicPr>
          <p:cNvPr id="4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01584" y="82296"/>
            <a:ext cx="1261872" cy="530352"/>
          </a:xfrm>
          <a:prstGeom prst="rect">
            <a:avLst/>
          </a:prstGeom>
        </p:spPr>
      </p:pic>
      <p:pic>
        <p:nvPicPr>
          <p:cNvPr id="5" name="MasterShapeName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409176" y="82296"/>
            <a:ext cx="1261872" cy="530352"/>
          </a:xfrm>
          <a:prstGeom prst="rect">
            <a:avLst/>
          </a:prstGeom>
        </p:spPr>
      </p:pic>
      <p:pic>
        <p:nvPicPr>
          <p:cNvPr id="6" name="MasterShapeName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716768" y="82296"/>
            <a:ext cx="1261872" cy="530352"/>
          </a:xfrm>
          <a:prstGeom prst="rect">
            <a:avLst/>
          </a:prstGeom>
        </p:spPr>
      </p:pic>
      <p:sp>
        <p:nvSpPr>
          <p:cNvPr id="7" name="MasterShapeName?linknodeid=dd9c84f79&amp;color=RGB(0,0,0)">
            <a:hlinkClick r:id="rId5" action="ppaction://hlinksldjump"/>
          </p:cNvPr>
          <p:cNvSpPr/>
          <p:nvPr/>
        </p:nvSpPr>
        <p:spPr>
          <a:xfrm>
            <a:off x="8101584" y="82296"/>
            <a:ext cx="1261872" cy="53035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1800" b="1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刷真题</a:t>
            </a:r>
            <a:endParaRPr lang="en-US" sz="1800" dirty="0"/>
          </a:p>
        </p:txBody>
      </p:sp>
      <p:sp>
        <p:nvSpPr>
          <p:cNvPr id="8" name="MasterShapeName?linknodeid=9d3411887&amp;color=RGB(0,0,0)">
            <a:hlinkClick r:id="rId6" action="ppaction://hlinksldjump"/>
          </p:cNvPr>
          <p:cNvSpPr/>
          <p:nvPr/>
        </p:nvSpPr>
        <p:spPr>
          <a:xfrm>
            <a:off x="9409176" y="82296"/>
            <a:ext cx="1261872" cy="53035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1800" b="1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刷考法</a:t>
            </a:r>
            <a:endParaRPr lang="en-US" sz="1800" dirty="0"/>
          </a:p>
        </p:txBody>
      </p:sp>
      <p:sp>
        <p:nvSpPr>
          <p:cNvPr id="9" name="MasterShapeName?linknodeid=5a4c47664&amp;color=RGB(0,0,0)">
            <a:hlinkClick r:id="rId7" action="ppaction://hlinksldjump"/>
          </p:cNvPr>
          <p:cNvSpPr/>
          <p:nvPr/>
        </p:nvSpPr>
        <p:spPr>
          <a:xfrm>
            <a:off x="10716768" y="82296"/>
            <a:ext cx="1261872" cy="53035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1800" b="1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刷综合</a:t>
            </a:r>
            <a:endParaRPr lang="en-US" sz="1800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刷考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0" y="128016"/>
            <a:ext cx="4453128" cy="521208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pic>
        <p:nvPicPr>
          <p:cNvPr id="4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01584" y="82296"/>
            <a:ext cx="1261872" cy="530352"/>
          </a:xfrm>
          <a:prstGeom prst="rect">
            <a:avLst/>
          </a:prstGeom>
        </p:spPr>
      </p:pic>
      <p:pic>
        <p:nvPicPr>
          <p:cNvPr id="5" name="MasterShapeName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409176" y="82296"/>
            <a:ext cx="1261872" cy="530352"/>
          </a:xfrm>
          <a:prstGeom prst="rect">
            <a:avLst/>
          </a:prstGeom>
        </p:spPr>
      </p:pic>
      <p:pic>
        <p:nvPicPr>
          <p:cNvPr id="6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16768" y="82296"/>
            <a:ext cx="1261872" cy="530352"/>
          </a:xfrm>
          <a:prstGeom prst="rect">
            <a:avLst/>
          </a:prstGeom>
        </p:spPr>
      </p:pic>
      <p:sp>
        <p:nvSpPr>
          <p:cNvPr id="7" name="MasterShapeName?linknodeid=dd9c84f79&amp;color=RGB(0,0,0)">
            <a:hlinkClick r:id="rId5" action="ppaction://hlinksldjump"/>
          </p:cNvPr>
          <p:cNvSpPr/>
          <p:nvPr/>
        </p:nvSpPr>
        <p:spPr>
          <a:xfrm>
            <a:off x="8101584" y="82296"/>
            <a:ext cx="1261872" cy="53035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1800" b="1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刷真题</a:t>
            </a:r>
            <a:endParaRPr lang="en-US" sz="1800" dirty="0"/>
          </a:p>
        </p:txBody>
      </p:sp>
      <p:sp>
        <p:nvSpPr>
          <p:cNvPr id="8" name="MasterShapeName?linknodeid=9d3411887&amp;color=RGB(0,0,0)">
            <a:hlinkClick r:id="rId6" action="ppaction://hlinksldjump"/>
          </p:cNvPr>
          <p:cNvSpPr/>
          <p:nvPr/>
        </p:nvSpPr>
        <p:spPr>
          <a:xfrm>
            <a:off x="9409176" y="82296"/>
            <a:ext cx="1261872" cy="53035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1800" b="1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刷考法</a:t>
            </a:r>
            <a:endParaRPr lang="en-US" sz="1800" dirty="0"/>
          </a:p>
        </p:txBody>
      </p:sp>
      <p:sp>
        <p:nvSpPr>
          <p:cNvPr id="9" name="MasterShapeName?linknodeid=5a4c47664&amp;color=RGB(0,0,0)">
            <a:hlinkClick r:id="rId7" action="ppaction://hlinksldjump"/>
          </p:cNvPr>
          <p:cNvSpPr/>
          <p:nvPr/>
        </p:nvSpPr>
        <p:spPr>
          <a:xfrm>
            <a:off x="10716768" y="82296"/>
            <a:ext cx="1261872" cy="53035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1800" b="1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刷综合</a:t>
            </a:r>
            <a:endParaRPr lang="en-US" sz="1800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刷综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0" y="128016"/>
            <a:ext cx="4453128" cy="521208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pic>
        <p:nvPicPr>
          <p:cNvPr id="4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01584" y="82296"/>
            <a:ext cx="1261872" cy="530352"/>
          </a:xfrm>
          <a:prstGeom prst="rect">
            <a:avLst/>
          </a:prstGeom>
        </p:spPr>
      </p:pic>
      <p:pic>
        <p:nvPicPr>
          <p:cNvPr id="5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09176" y="82296"/>
            <a:ext cx="1261872" cy="530352"/>
          </a:xfrm>
          <a:prstGeom prst="rect">
            <a:avLst/>
          </a:prstGeom>
        </p:spPr>
      </p:pic>
      <p:pic>
        <p:nvPicPr>
          <p:cNvPr id="6" name="MasterShapeName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716768" y="82296"/>
            <a:ext cx="1261872" cy="530352"/>
          </a:xfrm>
          <a:prstGeom prst="rect">
            <a:avLst/>
          </a:prstGeom>
        </p:spPr>
      </p:pic>
      <p:sp>
        <p:nvSpPr>
          <p:cNvPr id="7" name="MasterShapeName?linknodeid=dd9c84f79&amp;color=RGB(0,0,0)">
            <a:hlinkClick r:id="rId5" action="ppaction://hlinksldjump"/>
          </p:cNvPr>
          <p:cNvSpPr/>
          <p:nvPr/>
        </p:nvSpPr>
        <p:spPr>
          <a:xfrm>
            <a:off x="8101584" y="82296"/>
            <a:ext cx="1261872" cy="53035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1800" b="1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刷真题</a:t>
            </a:r>
            <a:endParaRPr lang="en-US" sz="1800" dirty="0"/>
          </a:p>
        </p:txBody>
      </p:sp>
      <p:sp>
        <p:nvSpPr>
          <p:cNvPr id="8" name="MasterShapeName?linknodeid=9d3411887&amp;color=RGB(0,0,0)">
            <a:hlinkClick r:id="rId6" action="ppaction://hlinksldjump"/>
          </p:cNvPr>
          <p:cNvSpPr/>
          <p:nvPr/>
        </p:nvSpPr>
        <p:spPr>
          <a:xfrm>
            <a:off x="9409176" y="82296"/>
            <a:ext cx="1261872" cy="53035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1800" b="1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刷考法</a:t>
            </a:r>
            <a:endParaRPr lang="en-US" sz="1800" dirty="0"/>
          </a:p>
        </p:txBody>
      </p:sp>
      <p:sp>
        <p:nvSpPr>
          <p:cNvPr id="9" name="MasterShapeName?linknodeid=5a4c47664&amp;color=RGB(0,0,0)">
            <a:hlinkClick r:id="rId7" action="ppaction://hlinksldjump"/>
          </p:cNvPr>
          <p:cNvSpPr/>
          <p:nvPr/>
        </p:nvSpPr>
        <p:spPr>
          <a:xfrm>
            <a:off x="10716768" y="82296"/>
            <a:ext cx="1261872" cy="53035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1800" b="1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刷综合</a:t>
            </a:r>
            <a:endParaRPr lang="en-US" sz="1800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目录#mc=目录配置2#8fa0d0e7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261872" y="2432304"/>
            <a:ext cx="1097280" cy="2295144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4" name="C_0#auto_editor_catalog_4?lid=dd9c84f79&amp;cid=dd9c84f79&amp;vtp=1">
            <a:hlinkClick r:id="rId3" action="ppaction://hlinksldjump"/>
          </p:cNvPr>
          <p:cNvSpPr/>
          <p:nvPr/>
        </p:nvSpPr>
        <p:spPr>
          <a:xfrm>
            <a:off x="2569464" y="2139696"/>
            <a:ext cx="832104" cy="576072"/>
          </a:xfrm>
          <a:prstGeom prst="rect">
            <a:avLst/>
          </a:prstGeom>
          <a:solidFill>
            <a:srgbClr val="BDD7EE"/>
          </a:solidFill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28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</a:t>
            </a:r>
            <a:endParaRPr lang="en-US" sz="2800" dirty="0"/>
          </a:p>
        </p:txBody>
      </p:sp>
      <p:sp>
        <p:nvSpPr>
          <p:cNvPr id="5" name="C_0#auto_editor_catalog_4?lid=9d3411887&amp;cid=9d3411887&amp;vtp=1">
            <a:hlinkClick r:id="rId4" action="ppaction://hlinksldjump"/>
          </p:cNvPr>
          <p:cNvSpPr/>
          <p:nvPr/>
        </p:nvSpPr>
        <p:spPr>
          <a:xfrm>
            <a:off x="2569464" y="3081528"/>
            <a:ext cx="832104" cy="576072"/>
          </a:xfrm>
          <a:prstGeom prst="rect">
            <a:avLst/>
          </a:prstGeom>
          <a:solidFill>
            <a:srgbClr val="BDD7EE"/>
          </a:solidFill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28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endParaRPr lang="en-US" sz="2800" dirty="0"/>
          </a:p>
        </p:txBody>
      </p:sp>
      <p:sp>
        <p:nvSpPr>
          <p:cNvPr id="6" name="C_0#auto_editor_catalog_4?lid=5a4c47664&amp;cid=5a4c47664&amp;vtp=1">
            <a:hlinkClick r:id="rId5" action="ppaction://hlinksldjump"/>
          </p:cNvPr>
          <p:cNvSpPr/>
          <p:nvPr/>
        </p:nvSpPr>
        <p:spPr>
          <a:xfrm>
            <a:off x="2569464" y="4014216"/>
            <a:ext cx="832104" cy="576072"/>
          </a:xfrm>
          <a:prstGeom prst="rect">
            <a:avLst/>
          </a:prstGeom>
          <a:solidFill>
            <a:srgbClr val="BDD7EE"/>
          </a:solidFill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28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#df=8fa0d0e7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0" y="128016"/>
            <a:ext cx="4453128" cy="52120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>
              <a:lnSpc>
                <a:spcPct val="100000"/>
              </a:lnSpc>
            </a:pPr>
            <a:r>
              <a:rPr lang="en-US" sz="2400" b="0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专题三 整本书阅读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刷真题#df=dd9c84f7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0" y="128016"/>
            <a:ext cx="4453128" cy="52120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浙江真题诊断练</a:t>
            </a:r>
            <a:endParaRPr lang="en-US" sz="2800" dirty="0"/>
          </a:p>
        </p:txBody>
      </p:sp>
      <p:pic>
        <p:nvPicPr>
          <p:cNvPr id="4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01584" y="82296"/>
            <a:ext cx="1261872" cy="530352"/>
          </a:xfrm>
          <a:prstGeom prst="rect">
            <a:avLst/>
          </a:prstGeom>
        </p:spPr>
      </p:pic>
      <p:pic>
        <p:nvPicPr>
          <p:cNvPr id="5" name="MasterShapeName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409176" y="82296"/>
            <a:ext cx="1261872" cy="530352"/>
          </a:xfrm>
          <a:prstGeom prst="rect">
            <a:avLst/>
          </a:prstGeom>
        </p:spPr>
      </p:pic>
      <p:pic>
        <p:nvPicPr>
          <p:cNvPr id="6" name="MasterShapeName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716768" y="82296"/>
            <a:ext cx="1261872" cy="530352"/>
          </a:xfrm>
          <a:prstGeom prst="rect">
            <a:avLst/>
          </a:prstGeom>
        </p:spPr>
      </p:pic>
      <p:sp>
        <p:nvSpPr>
          <p:cNvPr id="7" name="MasterShapeName?linknodeid=dd9c84f79&amp;color=RGB(0,0,0)">
            <a:hlinkClick r:id="rId5" action="ppaction://hlinksldjump"/>
          </p:cNvPr>
          <p:cNvSpPr/>
          <p:nvPr/>
        </p:nvSpPr>
        <p:spPr>
          <a:xfrm>
            <a:off x="8101584" y="82296"/>
            <a:ext cx="1261872" cy="53035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1800" b="1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刷真题</a:t>
            </a:r>
            <a:endParaRPr lang="en-US" sz="1800" dirty="0"/>
          </a:p>
        </p:txBody>
      </p:sp>
      <p:sp>
        <p:nvSpPr>
          <p:cNvPr id="8" name="MasterShapeName?linknodeid=9d3411887&amp;color=RGB(0,0,0)">
            <a:hlinkClick r:id="rId6" action="ppaction://hlinksldjump"/>
          </p:cNvPr>
          <p:cNvSpPr/>
          <p:nvPr/>
        </p:nvSpPr>
        <p:spPr>
          <a:xfrm>
            <a:off x="9409176" y="82296"/>
            <a:ext cx="1261872" cy="53035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1800" b="1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刷考法</a:t>
            </a:r>
            <a:endParaRPr lang="en-US" sz="1800" dirty="0"/>
          </a:p>
        </p:txBody>
      </p:sp>
      <p:sp>
        <p:nvSpPr>
          <p:cNvPr id="9" name="MasterShapeName?linknodeid=5a4c47664&amp;color=RGB(0,0,0)">
            <a:hlinkClick r:id="rId7" action="ppaction://hlinksldjump"/>
          </p:cNvPr>
          <p:cNvSpPr/>
          <p:nvPr/>
        </p:nvSpPr>
        <p:spPr>
          <a:xfrm>
            <a:off x="10716768" y="82296"/>
            <a:ext cx="1261872" cy="53035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1800" b="1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刷综合</a:t>
            </a:r>
            <a:endParaRPr lang="en-US" sz="1800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刷真题#df=9d341188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0" y="128016"/>
            <a:ext cx="4453128" cy="52120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考法突破练</a:t>
            </a:r>
            <a:endParaRPr lang="en-US" sz="2800" dirty="0"/>
          </a:p>
        </p:txBody>
      </p:sp>
      <p:pic>
        <p:nvPicPr>
          <p:cNvPr id="4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01584" y="82296"/>
            <a:ext cx="1261872" cy="530352"/>
          </a:xfrm>
          <a:prstGeom prst="rect">
            <a:avLst/>
          </a:prstGeom>
        </p:spPr>
      </p:pic>
      <p:pic>
        <p:nvPicPr>
          <p:cNvPr id="5" name="MasterShapeName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409176" y="82296"/>
            <a:ext cx="1261872" cy="530352"/>
          </a:xfrm>
          <a:prstGeom prst="rect">
            <a:avLst/>
          </a:prstGeom>
        </p:spPr>
      </p:pic>
      <p:pic>
        <p:nvPicPr>
          <p:cNvPr id="6" name="MasterShapeName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716768" y="82296"/>
            <a:ext cx="1261872" cy="530352"/>
          </a:xfrm>
          <a:prstGeom prst="rect">
            <a:avLst/>
          </a:prstGeom>
        </p:spPr>
      </p:pic>
      <p:sp>
        <p:nvSpPr>
          <p:cNvPr id="7" name="MasterShapeName?linknodeid=dd9c84f79&amp;color=RGB(0,0,0)">
            <a:hlinkClick r:id="rId5" action="ppaction://hlinksldjump"/>
          </p:cNvPr>
          <p:cNvSpPr/>
          <p:nvPr/>
        </p:nvSpPr>
        <p:spPr>
          <a:xfrm>
            <a:off x="8101584" y="82296"/>
            <a:ext cx="1261872" cy="53035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1800" b="1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刷真题</a:t>
            </a:r>
            <a:endParaRPr lang="en-US" sz="1800" dirty="0"/>
          </a:p>
        </p:txBody>
      </p:sp>
      <p:sp>
        <p:nvSpPr>
          <p:cNvPr id="8" name="MasterShapeName?linknodeid=9d3411887&amp;color=RGB(0,0,0)">
            <a:hlinkClick r:id="rId6" action="ppaction://hlinksldjump"/>
          </p:cNvPr>
          <p:cNvSpPr/>
          <p:nvPr/>
        </p:nvSpPr>
        <p:spPr>
          <a:xfrm>
            <a:off x="9409176" y="82296"/>
            <a:ext cx="1261872" cy="53035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1800" b="1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刷考法</a:t>
            </a:r>
            <a:endParaRPr lang="en-US" sz="1800" dirty="0"/>
          </a:p>
        </p:txBody>
      </p:sp>
      <p:sp>
        <p:nvSpPr>
          <p:cNvPr id="9" name="MasterShapeName?linknodeid=5a4c47664&amp;color=RGB(0,0,0)">
            <a:hlinkClick r:id="rId7" action="ppaction://hlinksldjump"/>
          </p:cNvPr>
          <p:cNvSpPr/>
          <p:nvPr/>
        </p:nvSpPr>
        <p:spPr>
          <a:xfrm>
            <a:off x="10716768" y="82296"/>
            <a:ext cx="1261872" cy="53035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1800" b="1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刷综合</a:t>
            </a:r>
            <a:endParaRPr lang="en-US" sz="1800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刷真题#df=5a4c4766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0" y="128016"/>
            <a:ext cx="4453128" cy="52120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全国真题检测练</a:t>
            </a:r>
            <a:endParaRPr lang="en-US" sz="2800" dirty="0"/>
          </a:p>
        </p:txBody>
      </p:sp>
      <p:pic>
        <p:nvPicPr>
          <p:cNvPr id="4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01584" y="82296"/>
            <a:ext cx="1261872" cy="530352"/>
          </a:xfrm>
          <a:prstGeom prst="rect">
            <a:avLst/>
          </a:prstGeom>
        </p:spPr>
      </p:pic>
      <p:pic>
        <p:nvPicPr>
          <p:cNvPr id="5" name="MasterShapeName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409176" y="82296"/>
            <a:ext cx="1261872" cy="530352"/>
          </a:xfrm>
          <a:prstGeom prst="rect">
            <a:avLst/>
          </a:prstGeom>
        </p:spPr>
      </p:pic>
      <p:pic>
        <p:nvPicPr>
          <p:cNvPr id="6" name="MasterShapeName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716768" y="82296"/>
            <a:ext cx="1261872" cy="530352"/>
          </a:xfrm>
          <a:prstGeom prst="rect">
            <a:avLst/>
          </a:prstGeom>
        </p:spPr>
      </p:pic>
      <p:sp>
        <p:nvSpPr>
          <p:cNvPr id="7" name="MasterShapeName?linknodeid=dd9c84f79&amp;color=RGB(0,0,0)">
            <a:hlinkClick r:id="rId5" action="ppaction://hlinksldjump"/>
          </p:cNvPr>
          <p:cNvSpPr/>
          <p:nvPr/>
        </p:nvSpPr>
        <p:spPr>
          <a:xfrm>
            <a:off x="8101584" y="82296"/>
            <a:ext cx="1261872" cy="53035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1800" b="1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刷真题</a:t>
            </a:r>
            <a:endParaRPr lang="en-US" sz="1800" dirty="0"/>
          </a:p>
        </p:txBody>
      </p:sp>
      <p:sp>
        <p:nvSpPr>
          <p:cNvPr id="8" name="MasterShapeName?linknodeid=9d3411887&amp;color=RGB(0,0,0)">
            <a:hlinkClick r:id="rId6" action="ppaction://hlinksldjump"/>
          </p:cNvPr>
          <p:cNvSpPr/>
          <p:nvPr/>
        </p:nvSpPr>
        <p:spPr>
          <a:xfrm>
            <a:off x="9409176" y="82296"/>
            <a:ext cx="1261872" cy="53035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1800" b="1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刷考法</a:t>
            </a:r>
            <a:endParaRPr lang="en-US" sz="1800" dirty="0"/>
          </a:p>
        </p:txBody>
      </p:sp>
      <p:sp>
        <p:nvSpPr>
          <p:cNvPr id="9" name="MasterShapeName?linknodeid=5a4c47664&amp;color=RGB(0,0,0)">
            <a:hlinkClick r:id="rId7" action="ppaction://hlinksldjump"/>
          </p:cNvPr>
          <p:cNvSpPr/>
          <p:nvPr/>
        </p:nvSpPr>
        <p:spPr>
          <a:xfrm>
            <a:off x="10716768" y="82296"/>
            <a:ext cx="1261872" cy="53035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1800" b="1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刷综合</a:t>
            </a:r>
            <a:endParaRPr lang="en-US" sz="1800" dirty="0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刷考法#df=192b4844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0" y="128016"/>
            <a:ext cx="4453128" cy="52120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考法1 单篇名著</a:t>
            </a:r>
            <a:endParaRPr lang="en-US" sz="2800" dirty="0"/>
          </a:p>
        </p:txBody>
      </p:sp>
      <p:pic>
        <p:nvPicPr>
          <p:cNvPr id="4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01584" y="82296"/>
            <a:ext cx="1261872" cy="530352"/>
          </a:xfrm>
          <a:prstGeom prst="rect">
            <a:avLst/>
          </a:prstGeom>
        </p:spPr>
      </p:pic>
      <p:pic>
        <p:nvPicPr>
          <p:cNvPr id="5" name="MasterShapeName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409176" y="82296"/>
            <a:ext cx="1261872" cy="530352"/>
          </a:xfrm>
          <a:prstGeom prst="rect">
            <a:avLst/>
          </a:prstGeom>
        </p:spPr>
      </p:pic>
      <p:pic>
        <p:nvPicPr>
          <p:cNvPr id="6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16768" y="82296"/>
            <a:ext cx="1261872" cy="530352"/>
          </a:xfrm>
          <a:prstGeom prst="rect">
            <a:avLst/>
          </a:prstGeom>
        </p:spPr>
      </p:pic>
      <p:sp>
        <p:nvSpPr>
          <p:cNvPr id="7" name="MasterShapeName?linknodeid=dd9c84f79&amp;color=RGB(0,0,0)">
            <a:hlinkClick r:id="rId5" action="ppaction://hlinksldjump"/>
          </p:cNvPr>
          <p:cNvSpPr/>
          <p:nvPr/>
        </p:nvSpPr>
        <p:spPr>
          <a:xfrm>
            <a:off x="8101584" y="82296"/>
            <a:ext cx="1261872" cy="53035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1800" b="1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刷真题</a:t>
            </a:r>
            <a:endParaRPr lang="en-US" sz="1800" dirty="0"/>
          </a:p>
        </p:txBody>
      </p:sp>
      <p:sp>
        <p:nvSpPr>
          <p:cNvPr id="8" name="MasterShapeName?linknodeid=9d3411887&amp;color=RGB(0,0,0)">
            <a:hlinkClick r:id="rId6" action="ppaction://hlinksldjump"/>
          </p:cNvPr>
          <p:cNvSpPr/>
          <p:nvPr/>
        </p:nvSpPr>
        <p:spPr>
          <a:xfrm>
            <a:off x="9409176" y="82296"/>
            <a:ext cx="1261872" cy="53035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1800" b="1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刷考法</a:t>
            </a:r>
            <a:endParaRPr lang="en-US" sz="1800" dirty="0"/>
          </a:p>
        </p:txBody>
      </p:sp>
      <p:sp>
        <p:nvSpPr>
          <p:cNvPr id="9" name="MasterShapeName?linknodeid=5a4c47664&amp;color=RGB(0,0,0)">
            <a:hlinkClick r:id="rId7" action="ppaction://hlinksldjump"/>
          </p:cNvPr>
          <p:cNvSpPr/>
          <p:nvPr/>
        </p:nvSpPr>
        <p:spPr>
          <a:xfrm>
            <a:off x="10716768" y="82296"/>
            <a:ext cx="1261872" cy="53035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1800" b="1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刷综合</a:t>
            </a:r>
            <a:endParaRPr lang="en-US" sz="180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chinese#pid=66f27fe7379202f811563c6b#tid=6709d39f94bd19000a8af928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刷考法#df=4fc192b7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0" y="128016"/>
            <a:ext cx="4453128" cy="52120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考法2 多篇名著</a:t>
            </a:r>
            <a:endParaRPr lang="en-US" sz="2800" dirty="0"/>
          </a:p>
        </p:txBody>
      </p:sp>
      <p:pic>
        <p:nvPicPr>
          <p:cNvPr id="4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01584" y="82296"/>
            <a:ext cx="1261872" cy="530352"/>
          </a:xfrm>
          <a:prstGeom prst="rect">
            <a:avLst/>
          </a:prstGeom>
        </p:spPr>
      </p:pic>
      <p:pic>
        <p:nvPicPr>
          <p:cNvPr id="5" name="MasterShapeName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409176" y="82296"/>
            <a:ext cx="1261872" cy="530352"/>
          </a:xfrm>
          <a:prstGeom prst="rect">
            <a:avLst/>
          </a:prstGeom>
        </p:spPr>
      </p:pic>
      <p:pic>
        <p:nvPicPr>
          <p:cNvPr id="6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16768" y="82296"/>
            <a:ext cx="1261872" cy="530352"/>
          </a:xfrm>
          <a:prstGeom prst="rect">
            <a:avLst/>
          </a:prstGeom>
        </p:spPr>
      </p:pic>
      <p:sp>
        <p:nvSpPr>
          <p:cNvPr id="7" name="MasterShapeName?linknodeid=dd9c84f79&amp;color=RGB(0,0,0)">
            <a:hlinkClick r:id="rId5" action="ppaction://hlinksldjump"/>
          </p:cNvPr>
          <p:cNvSpPr/>
          <p:nvPr/>
        </p:nvSpPr>
        <p:spPr>
          <a:xfrm>
            <a:off x="8101584" y="82296"/>
            <a:ext cx="1261872" cy="53035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1800" b="1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刷真题</a:t>
            </a:r>
            <a:endParaRPr lang="en-US" sz="1800" dirty="0"/>
          </a:p>
        </p:txBody>
      </p:sp>
      <p:sp>
        <p:nvSpPr>
          <p:cNvPr id="8" name="MasterShapeName?linknodeid=9d3411887&amp;color=RGB(0,0,0)">
            <a:hlinkClick r:id="rId6" action="ppaction://hlinksldjump"/>
          </p:cNvPr>
          <p:cNvSpPr/>
          <p:nvPr/>
        </p:nvSpPr>
        <p:spPr>
          <a:xfrm>
            <a:off x="9409176" y="82296"/>
            <a:ext cx="1261872" cy="53035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1800" b="1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刷考法</a:t>
            </a:r>
            <a:endParaRPr lang="en-US" sz="1800" dirty="0"/>
          </a:p>
        </p:txBody>
      </p:sp>
      <p:sp>
        <p:nvSpPr>
          <p:cNvPr id="9" name="MasterShapeName?linknodeid=5a4c47664&amp;color=RGB(0,0,0)">
            <a:hlinkClick r:id="rId7" action="ppaction://hlinksldjump"/>
          </p:cNvPr>
          <p:cNvSpPr/>
          <p:nvPr/>
        </p:nvSpPr>
        <p:spPr>
          <a:xfrm>
            <a:off x="10716768" y="82296"/>
            <a:ext cx="1261872" cy="53035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1800" b="1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刷综合</a:t>
            </a:r>
            <a:endParaRPr lang="en-US" sz="1800" dirty="0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刷综合#df=dd9c84f7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0" y="128016"/>
            <a:ext cx="4453128" cy="52120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浙江真题诊断练</a:t>
            </a:r>
            <a:endParaRPr lang="en-US" sz="2800" dirty="0"/>
          </a:p>
        </p:txBody>
      </p:sp>
      <p:pic>
        <p:nvPicPr>
          <p:cNvPr id="4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01584" y="82296"/>
            <a:ext cx="1261872" cy="530352"/>
          </a:xfrm>
          <a:prstGeom prst="rect">
            <a:avLst/>
          </a:prstGeom>
        </p:spPr>
      </p:pic>
      <p:pic>
        <p:nvPicPr>
          <p:cNvPr id="5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09176" y="82296"/>
            <a:ext cx="1261872" cy="530352"/>
          </a:xfrm>
          <a:prstGeom prst="rect">
            <a:avLst/>
          </a:prstGeom>
        </p:spPr>
      </p:pic>
      <p:pic>
        <p:nvPicPr>
          <p:cNvPr id="6" name="MasterShapeName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716768" y="82296"/>
            <a:ext cx="1261872" cy="530352"/>
          </a:xfrm>
          <a:prstGeom prst="rect">
            <a:avLst/>
          </a:prstGeom>
        </p:spPr>
      </p:pic>
      <p:sp>
        <p:nvSpPr>
          <p:cNvPr id="7" name="MasterShapeName?linknodeid=dd9c84f79&amp;color=RGB(0,0,0)">
            <a:hlinkClick r:id="rId5" action="ppaction://hlinksldjump"/>
          </p:cNvPr>
          <p:cNvSpPr/>
          <p:nvPr/>
        </p:nvSpPr>
        <p:spPr>
          <a:xfrm>
            <a:off x="8101584" y="82296"/>
            <a:ext cx="1261872" cy="53035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1800" b="1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刷真题</a:t>
            </a:r>
            <a:endParaRPr lang="en-US" sz="1800" dirty="0"/>
          </a:p>
        </p:txBody>
      </p:sp>
      <p:sp>
        <p:nvSpPr>
          <p:cNvPr id="8" name="MasterShapeName?linknodeid=9d3411887&amp;color=RGB(0,0,0)">
            <a:hlinkClick r:id="rId6" action="ppaction://hlinksldjump"/>
          </p:cNvPr>
          <p:cNvSpPr/>
          <p:nvPr/>
        </p:nvSpPr>
        <p:spPr>
          <a:xfrm>
            <a:off x="9409176" y="82296"/>
            <a:ext cx="1261872" cy="53035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1800" b="1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刷考法</a:t>
            </a:r>
            <a:endParaRPr lang="en-US" sz="1800" dirty="0"/>
          </a:p>
        </p:txBody>
      </p:sp>
      <p:sp>
        <p:nvSpPr>
          <p:cNvPr id="9" name="MasterShapeName?linknodeid=5a4c47664&amp;color=RGB(0,0,0)">
            <a:hlinkClick r:id="rId7" action="ppaction://hlinksldjump"/>
          </p:cNvPr>
          <p:cNvSpPr/>
          <p:nvPr/>
        </p:nvSpPr>
        <p:spPr>
          <a:xfrm>
            <a:off x="10716768" y="82296"/>
            <a:ext cx="1261872" cy="53035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1800" b="1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刷综合</a:t>
            </a:r>
            <a:endParaRPr lang="en-US" sz="1800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刷综合#df=9d341188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0" y="128016"/>
            <a:ext cx="4453128" cy="52120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考法突破练</a:t>
            </a:r>
            <a:endParaRPr lang="en-US" sz="2800" dirty="0"/>
          </a:p>
        </p:txBody>
      </p:sp>
      <p:pic>
        <p:nvPicPr>
          <p:cNvPr id="4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01584" y="82296"/>
            <a:ext cx="1261872" cy="530352"/>
          </a:xfrm>
          <a:prstGeom prst="rect">
            <a:avLst/>
          </a:prstGeom>
        </p:spPr>
      </p:pic>
      <p:pic>
        <p:nvPicPr>
          <p:cNvPr id="5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09176" y="82296"/>
            <a:ext cx="1261872" cy="530352"/>
          </a:xfrm>
          <a:prstGeom prst="rect">
            <a:avLst/>
          </a:prstGeom>
        </p:spPr>
      </p:pic>
      <p:pic>
        <p:nvPicPr>
          <p:cNvPr id="6" name="MasterShapeName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716768" y="82296"/>
            <a:ext cx="1261872" cy="530352"/>
          </a:xfrm>
          <a:prstGeom prst="rect">
            <a:avLst/>
          </a:prstGeom>
        </p:spPr>
      </p:pic>
      <p:sp>
        <p:nvSpPr>
          <p:cNvPr id="7" name="MasterShapeName?linknodeid=dd9c84f79&amp;color=RGB(0,0,0)">
            <a:hlinkClick r:id="rId5" action="ppaction://hlinksldjump"/>
          </p:cNvPr>
          <p:cNvSpPr/>
          <p:nvPr/>
        </p:nvSpPr>
        <p:spPr>
          <a:xfrm>
            <a:off x="8101584" y="82296"/>
            <a:ext cx="1261872" cy="53035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1800" b="1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刷真题</a:t>
            </a:r>
            <a:endParaRPr lang="en-US" sz="1800" dirty="0"/>
          </a:p>
        </p:txBody>
      </p:sp>
      <p:sp>
        <p:nvSpPr>
          <p:cNvPr id="8" name="MasterShapeName?linknodeid=9d3411887&amp;color=RGB(0,0,0)">
            <a:hlinkClick r:id="rId6" action="ppaction://hlinksldjump"/>
          </p:cNvPr>
          <p:cNvSpPr/>
          <p:nvPr/>
        </p:nvSpPr>
        <p:spPr>
          <a:xfrm>
            <a:off x="9409176" y="82296"/>
            <a:ext cx="1261872" cy="53035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1800" b="1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刷考法</a:t>
            </a:r>
            <a:endParaRPr lang="en-US" sz="1800" dirty="0"/>
          </a:p>
        </p:txBody>
      </p:sp>
      <p:sp>
        <p:nvSpPr>
          <p:cNvPr id="9" name="MasterShapeName?linknodeid=5a4c47664&amp;color=RGB(0,0,0)">
            <a:hlinkClick r:id="rId7" action="ppaction://hlinksldjump"/>
          </p:cNvPr>
          <p:cNvSpPr/>
          <p:nvPr/>
        </p:nvSpPr>
        <p:spPr>
          <a:xfrm>
            <a:off x="10716768" y="82296"/>
            <a:ext cx="1261872" cy="53035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1800" b="1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刷综合</a:t>
            </a:r>
            <a:endParaRPr lang="en-US" sz="1800" dirty="0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刷综合#df=5a4c4766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0" y="128016"/>
            <a:ext cx="4453128" cy="52120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全国真题检测练</a:t>
            </a:r>
            <a:endParaRPr lang="en-US" sz="2800" dirty="0"/>
          </a:p>
        </p:txBody>
      </p:sp>
      <p:pic>
        <p:nvPicPr>
          <p:cNvPr id="4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01584" y="82296"/>
            <a:ext cx="1261872" cy="530352"/>
          </a:xfrm>
          <a:prstGeom prst="rect">
            <a:avLst/>
          </a:prstGeom>
        </p:spPr>
      </p:pic>
      <p:pic>
        <p:nvPicPr>
          <p:cNvPr id="5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09176" y="82296"/>
            <a:ext cx="1261872" cy="530352"/>
          </a:xfrm>
          <a:prstGeom prst="rect">
            <a:avLst/>
          </a:prstGeom>
        </p:spPr>
      </p:pic>
      <p:pic>
        <p:nvPicPr>
          <p:cNvPr id="6" name="MasterShapeName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716768" y="82296"/>
            <a:ext cx="1261872" cy="530352"/>
          </a:xfrm>
          <a:prstGeom prst="rect">
            <a:avLst/>
          </a:prstGeom>
        </p:spPr>
      </p:pic>
      <p:sp>
        <p:nvSpPr>
          <p:cNvPr id="7" name="MasterShapeName?linknodeid=dd9c84f79&amp;color=RGB(0,0,0)">
            <a:hlinkClick r:id="rId5" action="ppaction://hlinksldjump"/>
          </p:cNvPr>
          <p:cNvSpPr/>
          <p:nvPr/>
        </p:nvSpPr>
        <p:spPr>
          <a:xfrm>
            <a:off x="8101584" y="82296"/>
            <a:ext cx="1261872" cy="53035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1800" b="1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刷真题</a:t>
            </a:r>
            <a:endParaRPr lang="en-US" sz="1800" dirty="0"/>
          </a:p>
        </p:txBody>
      </p:sp>
      <p:sp>
        <p:nvSpPr>
          <p:cNvPr id="8" name="MasterShapeName?linknodeid=9d3411887&amp;color=RGB(0,0,0)">
            <a:hlinkClick r:id="rId6" action="ppaction://hlinksldjump"/>
          </p:cNvPr>
          <p:cNvSpPr/>
          <p:nvPr/>
        </p:nvSpPr>
        <p:spPr>
          <a:xfrm>
            <a:off x="9409176" y="82296"/>
            <a:ext cx="1261872" cy="53035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1800" b="1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刷考法</a:t>
            </a:r>
            <a:endParaRPr lang="en-US" sz="1800" dirty="0"/>
          </a:p>
        </p:txBody>
      </p:sp>
      <p:sp>
        <p:nvSpPr>
          <p:cNvPr id="9" name="MasterShapeName?linknodeid=5a4c47664&amp;color=RGB(0,0,0)">
            <a:hlinkClick r:id="rId7" action="ppaction://hlinksldjump"/>
          </p:cNvPr>
          <p:cNvSpPr/>
          <p:nvPr/>
        </p:nvSpPr>
        <p:spPr>
          <a:xfrm>
            <a:off x="10716768" y="82296"/>
            <a:ext cx="1261872" cy="53035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1800" b="1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刷综合</a:t>
            </a:r>
            <a:endParaRPr lang="en-US" sz="1800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261872" y="2432304"/>
            <a:ext cx="1097280" cy="2295144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12264" y="3593592"/>
            <a:ext cx="8229600" cy="4572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0" y="128016"/>
            <a:ext cx="4453128" cy="521208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4" Type="http://schemas.openxmlformats.org/officeDocument/2006/relationships/theme" Target="../theme/theme1.xml"/><Relationship Id="rId23" Type="http://schemas.openxmlformats.org/officeDocument/2006/relationships/slideLayout" Target="../slideLayouts/slideLayout23.xml"/><Relationship Id="rId22" Type="http://schemas.openxmlformats.org/officeDocument/2006/relationships/slideLayout" Target="../slideLayouts/slideLayout22.xml"/><Relationship Id="rId21" Type="http://schemas.openxmlformats.org/officeDocument/2006/relationships/slideLayout" Target="../slideLayouts/slideLayout21.xml"/><Relationship Id="rId20" Type="http://schemas.openxmlformats.org/officeDocument/2006/relationships/slideLayout" Target="../slideLayouts/slideLayout20.xml"/><Relationship Id="rId2" Type="http://schemas.openxmlformats.org/officeDocument/2006/relationships/slideLayout" Target="../slideLayouts/slideLayout2.xml"/><Relationship Id="rId19" Type="http://schemas.openxmlformats.org/officeDocument/2006/relationships/slideLayout" Target="../slideLayouts/slideLayout19.xml"/><Relationship Id="rId18" Type="http://schemas.openxmlformats.org/officeDocument/2006/relationships/slideLayout" Target="../slideLayouts/slideLayout18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  <p:sldLayoutId id="2147483671" r:id="rId23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16.xml"/><Relationship Id="rId1" Type="http://schemas.openxmlformats.org/officeDocument/2006/relationships/image" Target="../media/image11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9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9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9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9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9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9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9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9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0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0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0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0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0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0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0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0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0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0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0.png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0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0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20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20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20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20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20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20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20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20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20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20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8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23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23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23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23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23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8.xml"/><Relationship Id="rId1" Type="http://schemas.openxmlformats.org/officeDocument/2006/relationships/slideLayout" Target="../slideLayouts/slideLayout23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9.xml"/><Relationship Id="rId1" Type="http://schemas.openxmlformats.org/officeDocument/2006/relationships/slideLayout" Target="../slideLayouts/slideLayout23.xml"/></Relationships>
</file>

<file path=ppt/slides/_rels/slide6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6.xml"/><Relationship Id="rId4" Type="http://schemas.openxmlformats.org/officeDocument/2006/relationships/slideLayout" Target="../slideLayouts/slideLayout14.xml"/><Relationship Id="rId3" Type="http://schemas.openxmlformats.org/officeDocument/2006/relationships/slide" Target="slide52.xml"/><Relationship Id="rId2" Type="http://schemas.openxmlformats.org/officeDocument/2006/relationships/slide" Target="slide20.xml"/><Relationship Id="rId1" Type="http://schemas.openxmlformats.org/officeDocument/2006/relationships/slide" Target="slide7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0.xml"/><Relationship Id="rId1" Type="http://schemas.openxmlformats.org/officeDocument/2006/relationships/slideLayout" Target="../slideLayouts/slideLayout23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1.xml"/><Relationship Id="rId1" Type="http://schemas.openxmlformats.org/officeDocument/2006/relationships/slideLayout" Target="../slideLayouts/slideLayout23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2.xml"/><Relationship Id="rId1" Type="http://schemas.openxmlformats.org/officeDocument/2006/relationships/slideLayout" Target="../slideLayouts/slideLayout23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3.xml"/><Relationship Id="rId1" Type="http://schemas.openxmlformats.org/officeDocument/2006/relationships/slideLayout" Target="../slideLayouts/slideLayout23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4.xm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6_AN.5_2#2dce0b0b3?vcp=1&amp;pid=72f18f3e6&amp;color=0,0,0&amp;mp=1&amp;vtp=1&amp;bt=1&amp;bbb=1&amp;hb=1"/>
          <p:cNvSpPr/>
          <p:nvPr/>
        </p:nvSpPr>
        <p:spPr>
          <a:xfrm>
            <a:off x="502920" y="2238473"/>
            <a:ext cx="11183112" cy="28687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【示例三】《哈利·波特与死亡圣器》中的魔法绘画让我印象深刻且异乎寻常</a:t>
            </a:r>
            <a:r>
              <a:rPr lang="en-US" altLang="zh-CN" sz="1800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。这些魔法绘画中的人物并不是静</a:t>
            </a:r>
            <a:endParaRPr lang="en-US" altLang="zh-CN" sz="1800" b="1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止不动的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，相反，他们能够走动、交流和思考。他们不是描绘在画布上的静态形象</a:t>
            </a:r>
            <a:r>
              <a:rPr lang="en-US" altLang="zh-CN" sz="1800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，而是具有独立思想和个性</a:t>
            </a:r>
            <a:endParaRPr lang="en-US" altLang="zh-CN" sz="1800" b="1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的存在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。这个细节超越了现实，在现实生活中，绘画只是一种二维的艺术表达，没有生命和意识</a:t>
            </a:r>
            <a:r>
              <a:rPr lang="en-US" altLang="zh-CN" sz="1800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。魔法绘画赋</a:t>
            </a:r>
            <a:endParaRPr lang="en-US" altLang="zh-CN" sz="1800" b="1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予画中的人物生命和个性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，丰富了魔法世界的想象力。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【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示例四】《格列佛游记》中，格列佛被困小人国时的经历让我印象深刻且异乎寻常。在小人国中</a:t>
            </a:r>
            <a:r>
              <a:rPr lang="en-US" altLang="zh-CN" sz="1800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，格列佛一</a:t>
            </a:r>
            <a:endParaRPr lang="en-US" altLang="zh-CN" sz="1800" b="1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餐饭要吞吃大批鸡鸭牛羊外加许多桶酒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，一只手就能帮助小人国拖动整支海军舰队，立了大功</a:t>
            </a:r>
            <a:r>
              <a:rPr lang="en-US" altLang="zh-CN" sz="1800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。这个细节超越</a:t>
            </a:r>
            <a:endParaRPr lang="en-US" altLang="zh-CN" sz="1800" b="1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100"/>
              </a:lnSpc>
            </a:pPr>
            <a:r>
              <a:rPr lang="en-US" altLang="zh-CN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了现实</a:t>
            </a:r>
            <a:r>
              <a:rPr lang="en-US" altLang="zh-CN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，在现实生活中，它显然不符合常理，只能存在于作者天马行空的想象中。（4分）</a:t>
            </a:r>
            <a:endParaRPr lang="en-US" altLang="zh-CN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6_BD.6_1#f4256500e?vcp=1&amp;pid=72f18f3e6&amp;color=0,0,0&amp;vtp=1&amp;bt=1&amp;bbb=1"/>
          <p:cNvSpPr/>
          <p:nvPr/>
        </p:nvSpPr>
        <p:spPr>
          <a:xfrm>
            <a:off x="502920" y="1075248"/>
            <a:ext cx="11183112" cy="7702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【2023温州中考节选】学校举行“探索”主题学习活动，请你参加。（8分）</a:t>
            </a:r>
            <a:endParaRPr lang="en-US" altLang="zh-CN" sz="1800" dirty="0"/>
          </a:p>
          <a:p>
            <a:pPr latinLnBrk="1">
              <a:lnSpc>
                <a:spcPts val="3100"/>
              </a:lnSpc>
            </a:pPr>
            <a:r>
              <a:rPr lang="en-US" altLang="zh-CN" b="1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【</a:t>
            </a:r>
            <a:r>
              <a:rPr lang="en-US" altLang="zh-CN" sz="18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认识探索者】</a:t>
            </a:r>
            <a:endParaRPr lang="en-US" altLang="zh-CN" sz="1800" dirty="0"/>
          </a:p>
        </p:txBody>
      </p:sp>
      <p:sp>
        <p:nvSpPr>
          <p:cNvPr id="3" name="QB_7_BD.7_1#f0409ab34?sp=1&amp;vcp=1&amp;pid=f4256500e&amp;color=0,0,0&amp;vtp=1&amp;bbb=1"/>
          <p:cNvSpPr/>
          <p:nvPr/>
        </p:nvSpPr>
        <p:spPr>
          <a:xfrm>
            <a:off x="502920" y="1859410"/>
            <a:ext cx="11183112" cy="3541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1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3.小组发现，很多“心”字旁的汉字可概括探索者的优秀品质。根据积累，完成思维导图。（3分）</a:t>
            </a:r>
            <a:endParaRPr lang="en-US" altLang="zh-CN" sz="1800" dirty="0"/>
          </a:p>
        </p:txBody>
      </p:sp>
      <p:pic>
        <p:nvPicPr>
          <p:cNvPr id="4" name="QB_7_BD.7_2#f0409ab34?vcp=1&amp;pid=f4256500e&amp;color=0,0,0&amp;tib=255,255,255&amp;vip=3#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529584" y="2351090"/>
            <a:ext cx="5120640" cy="38679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6" name="QB_7_AN.8_1#f0409ab34.blank?vcp=1&amp;pid=f4256500e&amp;color=0,0,0&amp;vpa=3&amp;vtp=1"/>
          <p:cNvSpPr/>
          <p:nvPr/>
        </p:nvSpPr>
        <p:spPr>
          <a:xfrm>
            <a:off x="6901815" y="3603625"/>
            <a:ext cx="789940" cy="182880"/>
          </a:xfrm>
          <a:prstGeom prst="rect">
            <a:avLst/>
          </a:prstGeom>
          <a:noFill/>
        </p:spPr>
        <p:txBody>
          <a:bodyPr wrap="square" lIns="0" tIns="0" rIns="0" bIns="0" rtlCol="0" anchor="b"/>
          <a:lstStyle/>
          <a:p>
            <a:pPr algn="l" latinLnBrk="1"/>
            <a:endParaRPr lang="en-US" altLang="zh-CN" sz="1300" b="1" i="0" dirty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algn="l" latinLnBrk="1"/>
            <a:r>
              <a:rPr lang="zh-CN" altLang="en-US" sz="13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恒</a:t>
            </a:r>
            <a:r>
              <a:rPr lang="en-US" altLang="zh-CN" sz="13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（1分）</a:t>
            </a:r>
            <a:endParaRPr lang="en-US" altLang="zh-CN" sz="1300" dirty="0"/>
          </a:p>
        </p:txBody>
      </p:sp>
      <p:sp>
        <p:nvSpPr>
          <p:cNvPr id="7" name="QB_7_AN.9_1#f0409ab34.blank?vcp=1&amp;pid=f4256500e&amp;color=0,0,0&amp;vpa=4&amp;vtp=1"/>
          <p:cNvSpPr/>
          <p:nvPr/>
        </p:nvSpPr>
        <p:spPr>
          <a:xfrm>
            <a:off x="7013575" y="4582160"/>
            <a:ext cx="731520" cy="228600"/>
          </a:xfrm>
          <a:prstGeom prst="rect">
            <a:avLst/>
          </a:prstGeom>
          <a:noFill/>
        </p:spPr>
        <p:txBody>
          <a:bodyPr wrap="square" lIns="0" tIns="0" rIns="0" bIns="0" rtlCol="0" anchor="b"/>
          <a:lstStyle/>
          <a:p>
            <a:pPr algn="l" latinLnBrk="1"/>
            <a:r>
              <a:rPr lang="en-US" altLang="zh-CN" sz="13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【示例】志（1分）</a:t>
            </a:r>
            <a:endParaRPr lang="en-US" altLang="zh-CN" sz="1300" dirty="0"/>
          </a:p>
        </p:txBody>
      </p:sp>
      <p:sp>
        <p:nvSpPr>
          <p:cNvPr id="8" name="QB_7_AN.10_1#f0409ab34.blank?vcp=1&amp;pid=f4256500e&amp;color=0,0,0&amp;vpa=5&amp;vtp=1"/>
          <p:cNvSpPr/>
          <p:nvPr/>
        </p:nvSpPr>
        <p:spPr>
          <a:xfrm>
            <a:off x="7691755" y="4600575"/>
            <a:ext cx="1094105" cy="802005"/>
          </a:xfrm>
          <a:prstGeom prst="rect">
            <a:avLst/>
          </a:prstGeom>
          <a:noFill/>
        </p:spPr>
        <p:txBody>
          <a:bodyPr wrap="square" lIns="0" tIns="0" rIns="0" bIns="0" rtlCol="0" anchor="b"/>
          <a:lstStyle/>
          <a:p>
            <a:pPr algn="l" latinLnBrk="1"/>
            <a:r>
              <a:rPr lang="en-US" altLang="zh-CN" sz="13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以探寻民族解放的革命道路为己任，如红军（1分）</a:t>
            </a:r>
            <a:endParaRPr lang="en-US" altLang="zh-CN" sz="13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 build="p"/>
      <p:bldP spid="7" grpId="0" animBg="1" build="p"/>
      <p:bldP spid="8" grpId="0" animBg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7#f537f11db?vcp=1&amp;pid=f4256500e&amp;color=0,0,0&amp;vtp=1&amp;bt=1&amp;bbb=1"/>
          <p:cNvSpPr/>
          <p:nvPr/>
        </p:nvSpPr>
        <p:spPr>
          <a:xfrm>
            <a:off x="502920" y="982284"/>
            <a:ext cx="11183112" cy="35433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100"/>
              </a:lnSpc>
            </a:pPr>
            <a:r>
              <a:rPr lang="en-US" altLang="zh-CN" sz="1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【学习探索力】</a:t>
            </a:r>
            <a:endParaRPr lang="en-US" altLang="zh-CN" sz="1800" dirty="0"/>
          </a:p>
        </p:txBody>
      </p:sp>
      <p:sp>
        <p:nvSpPr>
          <p:cNvPr id="3" name="QO_7_BD.11_1#eae91eab1?sp=1&amp;vcp=1&amp;pid=f4256500e&amp;color=0,0,0&amp;vtp=1&amp;bbb=1"/>
          <p:cNvSpPr/>
          <p:nvPr/>
        </p:nvSpPr>
        <p:spPr>
          <a:xfrm>
            <a:off x="502920" y="1380556"/>
            <a:ext cx="11183112" cy="16114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4.向名著学“探索”。从下面名著中选择一本，结合具体内容，总结作者的探索方法。（5分）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.《红星照耀中国》（埃德加·斯诺）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.《昆虫记》（法布尔）</a:t>
            </a:r>
            <a:endParaRPr lang="en-US" altLang="zh-CN" sz="1800" dirty="0"/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.《寂静的春天》（蕾切尔·卡森）</a:t>
            </a:r>
            <a:endParaRPr lang="en-US" altLang="zh-CN" sz="1800" dirty="0"/>
          </a:p>
        </p:txBody>
      </p:sp>
      <p:sp>
        <p:nvSpPr>
          <p:cNvPr id="4" name="QO_7_AN.12_1#eae91eab1?vcp=1&amp;pid=f4256500e&amp;color=0,0,0&amp;vtp=1&amp;bbb=1&amp;hb=1"/>
          <p:cNvSpPr/>
          <p:nvPr/>
        </p:nvSpPr>
        <p:spPr>
          <a:xfrm>
            <a:off x="502920" y="3031746"/>
            <a:ext cx="11183112" cy="32878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【示例一】斯诺深入革命根据地，采访了毛泽东、周恩来、彭德怀等众多共产党领袖和红军将领</a:t>
            </a:r>
            <a:r>
              <a:rPr lang="en-US" altLang="zh-CN" sz="1800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，了解他们的</a:t>
            </a:r>
            <a:endParaRPr lang="en-US" altLang="zh-CN" sz="1800" b="1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家庭环境和青少年时代的学习成长经历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，从而理解他们成为共产党人的原因。他走到根据地老百姓当中</a:t>
            </a:r>
            <a:r>
              <a:rPr lang="en-US" altLang="zh-CN" sz="1800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，了解</a:t>
            </a:r>
            <a:endParaRPr lang="en-US" altLang="zh-CN" sz="1800" b="1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红军生活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、社会制度、教育情况等。斯诺通过采访、</a:t>
            </a:r>
            <a:r>
              <a:rPr lang="en-US" altLang="zh-CN" sz="1800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实地调查等有效方法完成了自己对苏区和红军之谜的探索，</a:t>
            </a:r>
            <a:endParaRPr lang="en-US" altLang="zh-CN" sz="1800" b="1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并以纪实作品的形式向全世界做出自己的解答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【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示例二】法布尔通过多次实验发现大头黑步甲连续装死时每次的时长不一，如果实验连续进行</a:t>
            </a:r>
            <a:r>
              <a:rPr lang="en-US" altLang="zh-CN" sz="1800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，它装死的时</a:t>
            </a:r>
            <a:endParaRPr lang="en-US" altLang="zh-CN" sz="1800" b="1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间会越来越长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。法布尔根据它装死的情况做出假设，并继续观察</a:t>
            </a:r>
            <a:r>
              <a:rPr lang="en-US" altLang="zh-CN" sz="1800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，最终得出它只要意识到周边有人就始终保持</a:t>
            </a:r>
            <a:endParaRPr lang="en-US" altLang="zh-CN" sz="1800" b="1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不动的结论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，从而了解这种昆虫谨慎而狡猾的性情。法布尔通过实验法进行探索，</a:t>
            </a:r>
            <a:r>
              <a:rPr lang="en-US" altLang="zh-CN" sz="1800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一步步逼近昆虫世界的真相。</a:t>
            </a:r>
            <a:endParaRPr lang="en-US" altLang="zh-CN" sz="1800" b="1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100"/>
              </a:lnSpc>
            </a:pPr>
            <a:r>
              <a:rPr lang="en-US" altLang="zh-CN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5分）</a:t>
            </a:r>
            <a:endParaRPr lang="en-US" altLang="zh-CN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6_BD.13_1#a6f789083?vcp=1&amp;pid=72f18f3e6&amp;color=0,0,0&amp;vtp=1&amp;bt=1&amp;bbb=1"/>
          <p:cNvSpPr/>
          <p:nvPr/>
        </p:nvSpPr>
        <p:spPr>
          <a:xfrm>
            <a:off x="502920" y="2400842"/>
            <a:ext cx="11183112" cy="3511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1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【2023宁波中考】学校图书馆筹备“这些年，我们读过的名著”展览活动，请你参与。（11分）</a:t>
            </a:r>
            <a:endParaRPr lang="en-US" altLang="zh-CN" sz="1800" dirty="0"/>
          </a:p>
        </p:txBody>
      </p:sp>
      <p:sp>
        <p:nvSpPr>
          <p:cNvPr id="3" name="QB_7_BD.14_1#26b63979c?sp=1&amp;vcp=1&amp;pid=a6f789083&amp;color=0,0,0&amp;vtp=1&amp;bbb=1&amp;hb=1"/>
          <p:cNvSpPr/>
          <p:nvPr/>
        </p:nvSpPr>
        <p:spPr>
          <a:xfrm>
            <a:off x="502920" y="2802289"/>
            <a:ext cx="11183112" cy="11893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5.展厅的电子书架中录入了各种类别的名著。请你将下面六本图书归入电子书架的相应类别中。（填序号）（6分）</a:t>
            </a:r>
            <a:endParaRPr lang="en-US" altLang="zh-CN" sz="1800" spc="-50" dirty="0"/>
          </a:p>
          <a:p>
            <a:pPr latinLnBrk="1"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《长征》（王树增）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②《星星离我们有多远》（卞毓麟）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③《围城》（钱锺书）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④《昆虫记》（法布尔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⑤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《红星照耀中国》（埃德加·斯诺）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⑥《我是猫》（夏目漱石）</a:t>
            </a:r>
            <a:endParaRPr lang="en-US" altLang="zh-CN" dirty="0"/>
          </a:p>
        </p:txBody>
      </p:sp>
      <p:graphicFrame>
        <p:nvGraphicFramePr>
          <p:cNvPr id="14" name="QB_7_BD.14_2#26b63979c?colgroup=48&amp;vcp=1&amp;pid=a6f789083&amp;color=0,0,0&amp;vtp=1&amp;bbb=1"/>
          <p:cNvGraphicFramePr>
            <a:graphicFrameLocks noGrp="1"/>
          </p:cNvGraphicFramePr>
          <p:nvPr/>
        </p:nvGraphicFramePr>
        <p:xfrm>
          <a:off x="502920" y="4126899"/>
          <a:ext cx="11155680" cy="772224"/>
        </p:xfrm>
        <a:graphic>
          <a:graphicData uri="http://schemas.openxmlformats.org/drawingml/2006/table">
            <a:tbl>
              <a:tblPr/>
              <a:tblGrid>
                <a:gridCol w="3127248"/>
                <a:gridCol w="3008376"/>
                <a:gridCol w="5020056"/>
              </a:tblGrid>
              <a:tr h="385382">
                <a:tc gridSpan="3">
                  <a:txBody>
                    <a:bodyPr/>
                    <a:lstStyle/>
                    <a:p>
                      <a:pPr algn="ctr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电子书架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cPr/>
                </a:tc>
                <a:tc hMerge="1">
                  <a:tcPr/>
                </a:tc>
              </a:tr>
              <a:tr h="386842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讽刺作品</a:t>
                      </a:r>
                      <a:r>
                        <a:rPr lang="en-US" altLang="zh-CN" sz="1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科普作品</a:t>
                      </a:r>
                      <a:r>
                        <a:rPr lang="en-US" altLang="zh-CN" sz="1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纪实作品</a:t>
                      </a:r>
                      <a:r>
                        <a:rPr lang="en-US" altLang="zh-CN" sz="1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_____________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QB_7_AN.15_1#26b63979c.blank?vcp=1&amp;pid=a6f789083&amp;color=0,0,0&amp;vpa=6&amp;vtp=1&amp;bbb=1"/>
          <p:cNvSpPr/>
          <p:nvPr/>
        </p:nvSpPr>
        <p:spPr>
          <a:xfrm>
            <a:off x="2186400" y="4500788"/>
            <a:ext cx="623888" cy="31623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27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③⑥</a:t>
            </a:r>
            <a:endParaRPr lang="en-US" altLang="zh-CN" dirty="0"/>
          </a:p>
        </p:txBody>
      </p:sp>
      <p:sp>
        <p:nvSpPr>
          <p:cNvPr id="6" name="QB_7_AN.16_1#26b63979c.blank?vcp=1&amp;pid=a6f789083&amp;color=0,0,0&amp;vpa=7&amp;vtp=1&amp;bbb=1"/>
          <p:cNvSpPr/>
          <p:nvPr/>
        </p:nvSpPr>
        <p:spPr>
          <a:xfrm>
            <a:off x="5254212" y="4500788"/>
            <a:ext cx="623888" cy="31623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27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②④</a:t>
            </a:r>
            <a:endParaRPr lang="en-US" altLang="zh-CN" dirty="0"/>
          </a:p>
        </p:txBody>
      </p:sp>
      <p:sp>
        <p:nvSpPr>
          <p:cNvPr id="7" name="QB_7_AN.17_1#26b63979c.blank?vcp=1&amp;pid=a6f789083&amp;color=0,0,0&amp;vpa=8&amp;vtp=1&amp;bbb=1"/>
          <p:cNvSpPr/>
          <p:nvPr/>
        </p:nvSpPr>
        <p:spPr>
          <a:xfrm>
            <a:off x="8868377" y="4500788"/>
            <a:ext cx="1423988" cy="3160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27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①⑤（6分）</a:t>
            </a:r>
            <a:endParaRPr lang="en-US" altLang="zh-CN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build="p"/>
      <p:bldP spid="6" grpId="0" animBg="1" build="p"/>
      <p:bldP spid="7" grpId="0" animBg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7_BD.18_1#5440d8c1d?sp=1&amp;vcp=1&amp;pid=a6f789083&amp;color=0,0,0&amp;vtp=1&amp;bt=1&amp;bbb=1&amp;hb=1"/>
          <p:cNvSpPr/>
          <p:nvPr/>
        </p:nvSpPr>
        <p:spPr>
          <a:xfrm>
            <a:off x="502920" y="1587439"/>
            <a:ext cx="11183112" cy="7732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6.下面是展厅电子屏幕展示的以“生命中那些重要的引路人”为主题的名著【阅读感言】和【相关名著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】。请你从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中任选一句感言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，联系一部名著，结合具体情节，参考示例，对所选感言进行阐释。（5分）</a:t>
            </a:r>
            <a:endParaRPr lang="en-US" altLang="zh-CN" dirty="0"/>
          </a:p>
        </p:txBody>
      </p:sp>
      <p:graphicFrame>
        <p:nvGraphicFramePr>
          <p:cNvPr id="15" name="QO_7_BD.18_2#5440d8c1d?colgroup=32,15&amp;vcp=1&amp;pid=a6f789083&amp;color=0,0,0&amp;vtp=1&amp;bbb=1"/>
          <p:cNvGraphicFramePr>
            <a:graphicFrameLocks noGrp="1"/>
          </p:cNvGraphicFramePr>
          <p:nvPr/>
        </p:nvGraphicFramePr>
        <p:xfrm>
          <a:off x="502920" y="2495616"/>
          <a:ext cx="11155680" cy="1497965"/>
        </p:xfrm>
        <a:graphic>
          <a:graphicData uri="http://schemas.openxmlformats.org/drawingml/2006/table">
            <a:tbl>
              <a:tblPr/>
              <a:tblGrid>
                <a:gridCol w="7488936"/>
                <a:gridCol w="3666744"/>
              </a:tblGrid>
              <a:tr h="1497965"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2900"/>
                        </a:lnSpc>
                      </a:pPr>
                      <a:r>
                        <a:rPr lang="en-US" altLang="zh-CN" sz="18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【阅读感言】</a:t>
                      </a:r>
                      <a:endParaRPr lang="en-US" altLang="zh-CN" sz="1200" dirty="0"/>
                    </a:p>
                    <a:p>
                      <a:pPr algn="l" latinLnBrk="1" hangingPunct="0">
                        <a:lnSpc>
                          <a:spcPts val="2900"/>
                        </a:lnSpc>
                      </a:pP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A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.因为他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黑暗的世界亦有微光显现</a:t>
                      </a:r>
                      <a:endParaRPr lang="en-US" altLang="zh-CN" sz="1200" dirty="0"/>
                    </a:p>
                    <a:p>
                      <a:pPr algn="l" latinLnBrk="1" hangingPunct="0">
                        <a:lnSpc>
                          <a:spcPts val="2900"/>
                        </a:lnSpc>
                      </a:pP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B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.因为她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生活的苦难便成了垫脚石</a:t>
                      </a:r>
                      <a:endParaRPr lang="en-US" altLang="zh-CN" sz="1200" dirty="0"/>
                    </a:p>
                    <a:p>
                      <a:pPr algn="l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C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.因为他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一段与原来截然不同的人生从此开启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2900"/>
                        </a:lnSpc>
                      </a:pPr>
                      <a:r>
                        <a:rPr lang="en-US" altLang="zh-CN" sz="18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【相关名著】</a:t>
                      </a:r>
                      <a:endParaRPr lang="en-US" altLang="zh-CN" sz="1200" dirty="0"/>
                    </a:p>
                    <a:p>
                      <a:pPr algn="l" latinLnBrk="1" hangingPunct="0">
                        <a:lnSpc>
                          <a:spcPts val="2900"/>
                        </a:lnSpc>
                      </a:pP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《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骆驼祥子》</a:t>
                      </a:r>
                      <a:endParaRPr lang="en-US" altLang="zh-CN" sz="1200" dirty="0"/>
                    </a:p>
                    <a:p>
                      <a:pPr algn="l" latinLnBrk="1" hangingPunct="0">
                        <a:lnSpc>
                          <a:spcPts val="2900"/>
                        </a:lnSpc>
                      </a:pP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《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平凡的世界》</a:t>
                      </a:r>
                      <a:endParaRPr lang="en-US" altLang="zh-CN" sz="1200" dirty="0"/>
                    </a:p>
                    <a:p>
                      <a:pPr algn="l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《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钢铁是怎样炼成的》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QO_7_BD.18_3#5440d8c1d?vcp=1&amp;pid=a6f789083&amp;color=0,0,0&amp;vtp=1&amp;bbb=1&amp;hb=1"/>
          <p:cNvSpPr/>
          <p:nvPr/>
        </p:nvSpPr>
        <p:spPr>
          <a:xfrm>
            <a:off x="502920" y="4121216"/>
            <a:ext cx="11183112" cy="16084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【示例】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因为他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前进的脚步从未停止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这句感言让我联想到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朝花夕拾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》。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鲁迅在日本求学期间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他的老师藤野先生对鲁迅关心有加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要求严格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帮助他添改讲义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纠正血管图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督促鲁迅不断进步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鲁迅回国后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每当想要偷懒时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看到藤野先生的相片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便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会警醒并继续工作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藤野先生对鲁迅的勉励与教诲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成为鲁迅前行道路上不竭的动力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dirty="0"/>
          </a:p>
        </p:txBody>
      </p:sp>
    </p:spTree>
  </p:cSld>
  <p:clrMapOvr>
    <a:masterClrMapping/>
  </p:clrMapOvr>
  <p:transition>
    <p:split dir="in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7_AN.19_1#5440d8c1d?vcp=1&amp;pid=a6f789083&amp;color=0,0,0&amp;vtp=1&amp;bt=1&amp;bbb=1&amp;hb=1"/>
          <p:cNvSpPr/>
          <p:nvPr/>
        </p:nvSpPr>
        <p:spPr>
          <a:xfrm>
            <a:off x="502920" y="1184373"/>
            <a:ext cx="11183112" cy="49642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【示例一】因为他，黑暗的世界亦有微光显现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这</a:t>
            </a:r>
            <a:r>
              <a:rPr lang="en-US" altLang="zh-CN" sz="1800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句感言让我联想到了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《骆驼祥子》。祥子的第一辆车被官兵抢走后，感觉世界一片黑暗。后来</a:t>
            </a:r>
            <a:r>
              <a:rPr lang="en-US" altLang="zh-CN" sz="1800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，曹先生出现</a:t>
            </a:r>
            <a:endParaRPr lang="en-US" altLang="zh-CN" sz="1800" b="1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了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，他给憨厚老实的祥子很多帮助，对待祥子慷慨大方，友好和善。如让祥子拉包月</a:t>
            </a:r>
            <a:r>
              <a:rPr lang="en-US" altLang="zh-CN" sz="1800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，即使祥子拉车时不小心</a:t>
            </a:r>
            <a:endParaRPr lang="en-US" altLang="zh-CN" sz="1800" b="1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让他受伤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，也不责怪。曹先生的出现使祥子的苦难生活出现了微光。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【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示例二】因为她，生活的苦难便成了垫脚石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这</a:t>
            </a:r>
            <a:r>
              <a:rPr lang="en-US" altLang="zh-CN" sz="1800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句感言让我联想到了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《平凡的世界》。孙少平高中时，因生活的穷困窘迫而自卑</a:t>
            </a:r>
            <a:r>
              <a:rPr lang="en-US" altLang="zh-CN" sz="1800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。田晓霞鼓励他并给他送来</a:t>
            </a:r>
            <a:endParaRPr lang="en-US" altLang="zh-CN" sz="1800" b="1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参考消息》和其他书籍，开阔了他的眼界，使他的内心世界更加丰富。于是，生活的苦难不再是绊脚石</a:t>
            </a:r>
            <a:r>
              <a:rPr lang="en-US" altLang="zh-CN" sz="1800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，而</a:t>
            </a:r>
            <a:endParaRPr lang="en-US" altLang="zh-CN" sz="1800" b="1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是成为让他不断前行的垫脚石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。孙少平终于走出了属于自己的人生道路。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【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示例三】因为他，一段与原来截然不同的人生从此开启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这</a:t>
            </a:r>
            <a:r>
              <a:rPr lang="en-US" altLang="zh-CN" sz="1800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句感言让我联想到了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《钢铁是怎样炼成的》。保尔在发电厂工作后结识了朱赫来。他教会了保尔打拳</a:t>
            </a:r>
            <a:r>
              <a:rPr lang="en-US" altLang="zh-CN" sz="1800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，还时</a:t>
            </a:r>
            <a:endParaRPr lang="en-US" altLang="zh-CN" sz="1800" b="1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常给保尔讲解革命道理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，培养了保尔的革命热情，帮助他树立了人生的目标</a:t>
            </a:r>
            <a:r>
              <a:rPr lang="en-US" altLang="zh-CN" sz="1800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。朱赫来为保尔开启了一段截然不</a:t>
            </a:r>
            <a:endParaRPr lang="en-US" altLang="zh-CN" sz="1800" b="1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100"/>
              </a:lnSpc>
            </a:pPr>
            <a:r>
              <a:rPr lang="en-US" altLang="zh-CN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同的人生</a:t>
            </a:r>
            <a:r>
              <a:rPr lang="en-US" altLang="zh-CN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，引导保尔成为一名钢铁般的无产阶级革命战士。（5分）</a:t>
            </a:r>
            <a:endParaRPr lang="en-US" altLang="zh-CN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7_BD.20_1#37b6fa553?sp=1&amp;vcp=1&amp;pid=a6f789083&amp;color=0,0,0&amp;vtp=1&amp;bt=1&amp;bbb=1&amp;hb=1"/>
          <p:cNvSpPr/>
          <p:nvPr/>
        </p:nvSpPr>
        <p:spPr>
          <a:xfrm>
            <a:off x="502920" y="2007333"/>
            <a:ext cx="11183112" cy="32878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7.【2023绍兴中考节选】以下作品任选其一，从主要人物的角度再拟一个书名并结合作品内容简要阐释。（5分）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.《西游记》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孙悟空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.《水浒传》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宋江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.《平凡的世界》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孙少安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【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示例】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从简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·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爱的角度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我给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简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·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爱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拟名为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独立人生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”。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她在盖茨海德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不盲目顺从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坚持自己的想法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在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洛伍德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克服一切困难学习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努力获得独立生活的能力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在桑菲尔德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追求平等的爱情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拒绝依赖婚姻去生活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这个书名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能强调出简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·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爱在生活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工作和爱情中始终保持独立的形象特征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引导读者思考对待人生的态度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1800" dirty="0"/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我选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____（填序号）。____</a:t>
            </a:r>
            <a:endParaRPr lang="en-US" altLang="zh-CN" dirty="0"/>
          </a:p>
        </p:txBody>
      </p:sp>
    </p:spTree>
  </p:cSld>
  <p:clrMapOvr>
    <a:masterClrMapping/>
  </p:clrMapOvr>
  <p:transition>
    <p:split dir="in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7_AN.21_1#37b6fa553?vcp=1&amp;pid=a6f789083&amp;color=0,0,0&amp;vtp=1&amp;bt=1&amp;bbb=1&amp;hb=1"/>
          <p:cNvSpPr/>
          <p:nvPr/>
        </p:nvSpPr>
        <p:spPr>
          <a:xfrm>
            <a:off x="502920" y="1409163"/>
            <a:ext cx="11183112" cy="45451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【示例一】A</a:t>
            </a:r>
            <a:r>
              <a:rPr lang="en-US" altLang="zh-CN" sz="1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从孙悟空的角度，给《西游记》拟名为“看我七十二变”。西行路上困难重重且各有不同</a:t>
            </a:r>
            <a:r>
              <a:rPr lang="en-US" altLang="zh-CN" sz="1800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，车迟国</a:t>
            </a:r>
            <a:endParaRPr lang="en-US" altLang="zh-CN" sz="1800" b="1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斗法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、三调芭蕉扇</a:t>
            </a:r>
            <a:r>
              <a:rPr lang="en-US" altLang="zh-CN" sz="1800" b="1" i="0" dirty="0">
                <a:solidFill>
                  <a:srgbClr val="FF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孙悟空发挥自己的七十二变神通，逐一降妖除魔，保护唐僧顺利取经。这个书名</a:t>
            </a:r>
            <a:r>
              <a:rPr lang="en-US" altLang="zh-CN" sz="1800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，表现</a:t>
            </a:r>
            <a:endParaRPr lang="en-US" altLang="zh-CN" sz="1800" b="1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出悟空本领之大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，从而引导读者关注取经困难之多，体会到取经人的勇敢与坚定。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【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示例二】B</a:t>
            </a:r>
            <a:r>
              <a:rPr lang="en-US" altLang="zh-CN" sz="1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从宋江的角度，给《水浒传》拟名为“一个小城押司的奋斗”。郓城小吏宋江，为人仗义</a:t>
            </a:r>
            <a:r>
              <a:rPr lang="en-US" altLang="zh-CN" sz="1800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，广结好</a:t>
            </a:r>
            <a:endParaRPr lang="en-US" altLang="zh-CN" sz="1800" b="1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友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。怒杀阎婆惜、题诗浔阳楼获罪后被救上梁山坐了头把交椅。为实现符合封建正统思想的飞黄腾达梦</a:t>
            </a:r>
            <a:r>
              <a:rPr lang="en-US" altLang="zh-CN" sz="1800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，他力</a:t>
            </a:r>
            <a:endParaRPr lang="en-US" altLang="zh-CN" sz="1800" b="1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排众议接受招安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，带领兄弟为朝廷退辽兵、擒方腊后被害。这个书名能引导读者关注宋江的一生</a:t>
            </a:r>
            <a:r>
              <a:rPr lang="en-US" altLang="zh-CN" sz="1800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，进而从他的</a:t>
            </a:r>
            <a:endParaRPr lang="en-US" altLang="zh-CN" sz="1800" b="1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奋斗史去探究农民起义失败的原因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【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示例三】C</a:t>
            </a:r>
            <a:r>
              <a:rPr lang="en-US" altLang="zh-CN" sz="1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从孙少安的角度，给《平凡的世界》拟名为“一个自强农民的宣言”。</a:t>
            </a:r>
            <a:r>
              <a:rPr lang="en-US" altLang="zh-CN" sz="1800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孙少安小学毕业辍学务农，</a:t>
            </a:r>
            <a:endParaRPr lang="en-US" altLang="zh-CN" sz="1800" b="1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经苦干苦学成长为务农好手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；善于思考敢于改革，组织生产责任组，开办砖窑厂，带动村民共同致富</a:t>
            </a:r>
            <a:r>
              <a:rPr lang="en-US" altLang="zh-CN" sz="1800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；为更好</a:t>
            </a:r>
            <a:endParaRPr lang="en-US" altLang="zh-CN" sz="1800" b="1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地培育下一代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，出资重修双水村小学。这个书名，点出了孙少安的身份，也写出他的形象特点</a:t>
            </a:r>
            <a:r>
              <a:rPr lang="en-US" altLang="zh-CN" sz="1800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，还能引发我们</a:t>
            </a:r>
            <a:endParaRPr lang="en-US" altLang="zh-CN" sz="1800" b="1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100"/>
              </a:lnSpc>
            </a:pPr>
            <a:r>
              <a:rPr lang="en-US" altLang="zh-CN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对</a:t>
            </a:r>
            <a:r>
              <a:rPr lang="en-US" altLang="zh-CN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“时代背景下的个人奋斗”“乡村振兴”等的思考。（5分）</a:t>
            </a:r>
            <a:endParaRPr lang="en-US" altLang="zh-CN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7_BD.22_1#28aeea535?sp=1&amp;vcp=1&amp;pid=a6f789083&amp;color=0,0,0&amp;vtp=1&amp;bt=1&amp;bbb=1&amp;hb=1"/>
          <p:cNvSpPr/>
          <p:nvPr/>
        </p:nvSpPr>
        <p:spPr>
          <a:xfrm>
            <a:off x="502920" y="2637252"/>
            <a:ext cx="11183112" cy="20305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8.【2023丽水中考】世间有有形之桥，也有无形之桥。阅读名著要学会联结，搭建起作品、作者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、读者之间的桥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梁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。请从下列名著中选择一部，根据所提供的角度，结合名著内容谈谈你的感受与思考。（4分）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.《简·爱》（简·爱与罗切斯特的心灵之桥）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.《昆虫记》（法布尔与昆虫世界的沟通之桥）</a:t>
            </a:r>
            <a:endParaRPr lang="en-US" altLang="zh-CN" sz="1800" dirty="0"/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.《红星照耀中国》（读者与纪实作品的理解之桥）</a:t>
            </a:r>
            <a:endParaRPr lang="en-US" altLang="zh-CN" dirty="0"/>
          </a:p>
        </p:txBody>
      </p:sp>
    </p:spTree>
  </p:cSld>
  <p:clrMapOvr>
    <a:masterClrMapping/>
  </p:clrMapOvr>
  <p:transition>
    <p:split dir="in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7_AN.23_1#28aeea535?vcp=1&amp;pid=a6f789083&amp;color=0,0,0&amp;vtp=1&amp;bt=1&amp;bbb=1&amp;hb=1"/>
          <p:cNvSpPr/>
          <p:nvPr/>
        </p:nvSpPr>
        <p:spPr>
          <a:xfrm>
            <a:off x="502920" y="1409163"/>
            <a:ext cx="11183112" cy="45451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1" i="0" spc="-5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【示例一】我选A。在罗切斯特告诉简·爱自己过往的经历和阿黛尔的身世后，他们进行了推心置腹的交流</a:t>
            </a:r>
            <a:r>
              <a:rPr lang="en-US" altLang="zh-CN" sz="1800" b="1" i="0" spc="-5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，罗切斯</a:t>
            </a:r>
            <a:endParaRPr lang="en-US" altLang="zh-CN" sz="1800" b="1" i="0" spc="-5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1" i="0" spc="-5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特对简</a:t>
            </a:r>
            <a:r>
              <a:rPr lang="en-US" altLang="zh-CN" sz="1800" b="1" i="0" spc="-5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·爱的态度发生了转变，简·爱也感受到与高尚灵魂交流的快乐和满足。简</a:t>
            </a:r>
            <a:r>
              <a:rPr lang="en-US" altLang="zh-CN" sz="1800" b="1" i="0" spc="-5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·爱在得知疯女人是罗切斯特的太太</a:t>
            </a:r>
            <a:endParaRPr lang="en-US" altLang="zh-CN" sz="1800" b="1" i="0" spc="-5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1" i="0" spc="-5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后忍痛离开</a:t>
            </a:r>
            <a:r>
              <a:rPr lang="en-US" altLang="zh-CN" sz="1800" b="1" i="0" spc="-5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，但在得知罗切斯特受伤致残后又毅然回到他身边。罗切斯特给予简·爱充分的尊重，令简</a:t>
            </a:r>
            <a:r>
              <a:rPr lang="en-US" altLang="zh-CN" sz="1800" b="1" i="0" spc="-5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·爱实现了精</a:t>
            </a:r>
            <a:endParaRPr lang="en-US" altLang="zh-CN" sz="1800" b="1" i="0" spc="-5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1" i="0" spc="-5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神上的自我强健</a:t>
            </a:r>
            <a:r>
              <a:rPr lang="en-US" altLang="zh-CN" sz="1800" b="1" i="0" spc="-5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。两人在重重考验中走向彼此，成为彼此的精神支柱，搭建了精神互通的灵魂之桥。</a:t>
            </a:r>
            <a:endParaRPr lang="en-US" altLang="zh-CN" sz="1800" spc="-50" dirty="0"/>
          </a:p>
          <a:p>
            <a:pPr latinLnBrk="1">
              <a:lnSpc>
                <a:spcPts val="3300"/>
              </a:lnSpc>
            </a:pPr>
            <a:r>
              <a:rPr lang="en-US" altLang="zh-CN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【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示例二】我选B。法布尔倾注一生来观察、研究昆虫，以人性关照虫性。在他眼中，长腹蜂是挥舞瓦刀的</a:t>
            </a:r>
            <a:r>
              <a:rPr lang="en-US" altLang="zh-CN" sz="1800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“泥</a:t>
            </a:r>
            <a:endParaRPr lang="en-US" altLang="zh-CN" sz="1800" b="1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瓦工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”；黑蛛蜂是技艺高超的“制陶工”；土蜂是下针精准无误的“麻醉师”</a:t>
            </a:r>
            <a:r>
              <a:rPr lang="en-US" altLang="zh-CN" sz="1800" b="1" i="0" dirty="0">
                <a:solidFill>
                  <a:srgbClr val="FF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他带着对生命的敬畏之心，</a:t>
            </a:r>
            <a:r>
              <a:rPr lang="en-US" altLang="zh-CN" sz="1800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观察、</a:t>
            </a:r>
            <a:endParaRPr lang="en-US" altLang="zh-CN" sz="1800" b="1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记录昆虫的习性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，为昆虫谱写生命的乐章，架起了自己与昆虫世界的沟通之桥。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【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示例三】我选C。《红星照耀中国》是一部纪实作品，兼具真实性和文学性。作品选取了“四渡赤水</a:t>
            </a:r>
            <a:r>
              <a:rPr lang="en-US" altLang="zh-CN" sz="1800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”“飞夺泸</a:t>
            </a:r>
            <a:endParaRPr lang="en-US" altLang="zh-CN" sz="1800" b="1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定桥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”等长征途中发生的典型事例，引用了毛泽东等被访者的原话，列举了大量真实的数据来还原真实历史</a:t>
            </a:r>
            <a:r>
              <a:rPr lang="en-US" altLang="zh-CN" sz="1800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，让</a:t>
            </a:r>
            <a:endParaRPr lang="en-US" altLang="zh-CN" sz="1800" b="1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今天的读者真切感受到了波澜壮阔的革命岁月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。对毛泽东、周恩来、彭德怀等红色将领和“红小鬼</a:t>
            </a:r>
            <a:r>
              <a:rPr lang="en-US" altLang="zh-CN" sz="1800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”们的细致描</a:t>
            </a:r>
            <a:endParaRPr lang="en-US" altLang="zh-CN" sz="1800" b="1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100"/>
              </a:lnSpc>
            </a:pPr>
            <a:r>
              <a:rPr lang="en-US" altLang="zh-CN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写</a:t>
            </a:r>
            <a:r>
              <a:rPr lang="en-US" altLang="zh-CN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，也让读者肃然起敬，架起了读者与纪实作品的理解之桥。（4分）</a:t>
            </a:r>
            <a:endParaRPr lang="en-US" altLang="zh-CN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9d3411887.fixed?vcp=1&amp;pid=8fa0d0e72&amp;color=4,110,182&amp;vtp=1&amp;bbb=1"/>
          <p:cNvSpPr/>
          <p:nvPr/>
        </p:nvSpPr>
        <p:spPr>
          <a:xfrm>
            <a:off x="219456" y="2505456"/>
            <a:ext cx="11740896" cy="923544"/>
          </a:xfrm>
          <a:prstGeom prst="rect">
            <a:avLst/>
          </a:prstGeom>
          <a:noFill/>
        </p:spPr>
        <p:txBody>
          <a:bodyPr wrap="none" lIns="0" tIns="0" rIns="0" bIns="0" rtlCol="0" anchor="b"/>
          <a:lstStyle/>
          <a:p>
            <a:pPr algn="ctr" latinLnBrk="1">
              <a:lnSpc>
                <a:spcPts val="6700"/>
              </a:lnSpc>
            </a:pPr>
            <a:r>
              <a:rPr lang="en-US" altLang="zh-CN" sz="5400" b="1" i="0" dirty="0">
                <a:solidFill>
                  <a:srgbClr val="046EB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r>
              <a:rPr lang="en-US" altLang="zh-CN" sz="5400" b="1" i="0" dirty="0">
                <a:solidFill>
                  <a:srgbClr val="046EB6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5400" b="1" i="0" dirty="0">
                <a:solidFill>
                  <a:srgbClr val="046EB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考法突破练</a:t>
            </a:r>
            <a:endParaRPr lang="en-US" altLang="zh-CN" sz="5400" dirty="0"/>
          </a:p>
        </p:txBody>
      </p:sp>
    </p:spTree>
  </p:cSld>
  <p:clrMapOvr>
    <a:masterClrMapping/>
  </p:clrMapOvr>
  <p:transition>
    <p:split dir="in"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7_BD.24_1#889140ff0?sp=1&amp;vcp=1&amp;pid=2e52c2358&amp;color=0,0,0&amp;vtp=1&amp;bt=1&amp;bbb=1"/>
          <p:cNvSpPr/>
          <p:nvPr/>
        </p:nvSpPr>
        <p:spPr>
          <a:xfrm>
            <a:off x="502920" y="1359855"/>
            <a:ext cx="11183112" cy="45421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1.【2024杭州拱墅区一模】阅读艾青诗歌《启明星》回答问题。（9分）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属于你的是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光明与黑暗交替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黑夜逃遁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白日追踪而至的时刻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群星已经退隐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你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____（A.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依然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B.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毅然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站在那儿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期待着太阳上升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被最初的晨光照射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tóu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shēn____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在光明的行列</a:t>
            </a:r>
            <a:endParaRPr lang="en-US" altLang="zh-CN" sz="1800" dirty="0"/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直到谁也不再看到你</a:t>
            </a:r>
            <a:endParaRPr lang="en-US" altLang="zh-CN" sz="1800" dirty="0"/>
          </a:p>
        </p:txBody>
      </p:sp>
    </p:spTree>
  </p:cSld>
  <p:clrMapOvr>
    <a:masterClrMapping/>
  </p:clrMapOvr>
  <p:transition>
    <p:split dir="in"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8_BD.25_1#407c83bdb?vcp=1&amp;pid=889140ff0&amp;color=0,0,0&amp;mp=1&amp;vtp=1&amp;bt=1&amp;bbb=1"/>
          <p:cNvSpPr/>
          <p:nvPr/>
        </p:nvSpPr>
        <p:spPr>
          <a:xfrm>
            <a:off x="502920" y="1842074"/>
            <a:ext cx="11183112" cy="3541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1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（1）根据拼音写汉字。（2分）</a:t>
            </a:r>
            <a:endParaRPr lang="en-US" altLang="zh-CN" sz="1800" dirty="0"/>
          </a:p>
        </p:txBody>
      </p:sp>
      <p:sp>
        <p:nvSpPr>
          <p:cNvPr id="3" name="QO_8_AN.26_1#407c83bdb?vcp=1&amp;pid=889140ff0&amp;color=0,0,0&amp;vtp=1&amp;bbb=1"/>
          <p:cNvSpPr/>
          <p:nvPr/>
        </p:nvSpPr>
        <p:spPr>
          <a:xfrm>
            <a:off x="502920" y="2238504"/>
            <a:ext cx="11183112" cy="3511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100"/>
              </a:lnSpc>
            </a:pPr>
            <a:r>
              <a:rPr lang="en-US" altLang="zh-CN" sz="1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【答案】</a:t>
            </a:r>
            <a:r>
              <a:rPr lang="en-US" altLang="zh-CN" sz="1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投身（2分）</a:t>
            </a:r>
            <a:endParaRPr lang="en-US" altLang="zh-CN" sz="1800" dirty="0"/>
          </a:p>
        </p:txBody>
      </p:sp>
      <p:sp>
        <p:nvSpPr>
          <p:cNvPr id="4" name="QO_8_BD.27_1#436da05ad?vcp=1&amp;pid=889140ff0&amp;color=0,0,0&amp;vtp=1&amp;bbb=1"/>
          <p:cNvSpPr/>
          <p:nvPr/>
        </p:nvSpPr>
        <p:spPr>
          <a:xfrm>
            <a:off x="502920" y="2605281"/>
            <a:ext cx="11183112" cy="3541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1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（2）选择画线处应填入的词语，并说明理由。（3分）</a:t>
            </a:r>
            <a:endParaRPr lang="en-US" altLang="zh-CN" sz="1800" dirty="0"/>
          </a:p>
        </p:txBody>
      </p:sp>
      <p:sp>
        <p:nvSpPr>
          <p:cNvPr id="5" name="QO_8_AN.28_1#436da05ad?vcp=1&amp;pid=889140ff0&amp;color=0,0,0&amp;vtp=1&amp;bbb=1&amp;hb=1"/>
          <p:cNvSpPr/>
          <p:nvPr/>
        </p:nvSpPr>
        <p:spPr>
          <a:xfrm>
            <a:off x="502920" y="3013966"/>
            <a:ext cx="11183112" cy="7732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【答案】</a:t>
            </a:r>
            <a:r>
              <a:rPr lang="en-US" altLang="zh-CN" sz="1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A.依然;</a:t>
            </a:r>
            <a:r>
              <a:rPr lang="en-US" altLang="zh-CN" sz="1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“依然”指仍然，表示情况持续不变或恢复原状。“毅然”指坚决地，毫不犹疑地</a:t>
            </a:r>
            <a:r>
              <a:rPr lang="en-US" altLang="zh-CN" sz="1800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。句子是说启</a:t>
            </a:r>
            <a:endParaRPr lang="en-US" altLang="zh-CN" sz="1800" b="1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100"/>
              </a:lnSpc>
            </a:pPr>
            <a:r>
              <a:rPr lang="en-US" altLang="zh-CN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明星仍然站在原地</a:t>
            </a:r>
            <a:r>
              <a:rPr lang="en-US" altLang="zh-CN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。故选A。（3分）</a:t>
            </a:r>
            <a:endParaRPr lang="en-US" altLang="zh-CN" dirty="0"/>
          </a:p>
        </p:txBody>
      </p:sp>
      <p:sp>
        <p:nvSpPr>
          <p:cNvPr id="6" name="QO_8_BD.29_1#07bafbd6a?sp=1&amp;vcp=1&amp;pid=889140ff0&amp;color=0,0,0&amp;vtp=1&amp;bbb=1&amp;hb=1"/>
          <p:cNvSpPr/>
          <p:nvPr/>
        </p:nvSpPr>
        <p:spPr>
          <a:xfrm>
            <a:off x="502920" y="3833751"/>
            <a:ext cx="11183112" cy="7732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（3）艾青诗歌中有丰富的意象，有的已经形成系列。请写出两个能与“启明星”形成系列的意象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，并说说这一系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列意象所蕴含的主要情感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。（4分）</a:t>
            </a:r>
            <a:endParaRPr lang="en-US" altLang="zh-CN" dirty="0"/>
          </a:p>
        </p:txBody>
      </p:sp>
      <p:sp>
        <p:nvSpPr>
          <p:cNvPr id="7" name="QO_8_AN.30_1#07bafbd6a?vcp=1&amp;pid=889140ff0&amp;color=0,0,0&amp;vtp=1&amp;bbb=1&amp;hb=1"/>
          <p:cNvSpPr/>
          <p:nvPr/>
        </p:nvSpPr>
        <p:spPr>
          <a:xfrm>
            <a:off x="502920" y="4653536"/>
            <a:ext cx="11183112" cy="7732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【示例】“太阳”和“篝火”，与“启明星”形成“光明”系列。这一系列意象蕴含着诗人对光明</a:t>
            </a:r>
            <a:r>
              <a:rPr lang="en-US" altLang="zh-CN" sz="1800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、理想和美好生活的</a:t>
            </a:r>
            <a:endParaRPr lang="en-US" altLang="zh-CN" sz="1800" b="1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100"/>
              </a:lnSpc>
            </a:pPr>
            <a:r>
              <a:rPr lang="en-US" altLang="zh-CN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向往与追求</a:t>
            </a:r>
            <a:r>
              <a:rPr lang="en-US" altLang="zh-CN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。（4分）</a:t>
            </a:r>
            <a:endParaRPr lang="en-US" altLang="zh-CN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5" grpId="0" animBg="1" build="p"/>
      <p:bldP spid="7" grpId="0" animBg="1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7_BD.31_1#361316392?vcp=1&amp;pid=2e52c2358&amp;color=0,0,0&amp;vtp=1&amp;bt=1&amp;bbb=1"/>
          <p:cNvSpPr/>
          <p:nvPr/>
        </p:nvSpPr>
        <p:spPr>
          <a:xfrm>
            <a:off x="502920" y="900000"/>
            <a:ext cx="11183112" cy="64643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27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【2024杭州萧山区高桥初中教育集团一模改编】阅读剧本，回答问题。（5分）</a:t>
            </a:r>
            <a:endParaRPr lang="en-US" altLang="zh-CN" sz="1800" dirty="0"/>
          </a:p>
          <a:p>
            <a:pPr latinLnBrk="1">
              <a:lnSpc>
                <a:spcPts val="2600"/>
              </a:lnSpc>
            </a:pPr>
            <a:r>
              <a:rPr lang="en-US" altLang="zh-CN" b="1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【</a:t>
            </a:r>
            <a:r>
              <a:rPr lang="en-US" altLang="zh-CN" sz="18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剧本撰写】</a:t>
            </a:r>
            <a:endParaRPr lang="en-US" altLang="zh-CN" sz="1800" dirty="0"/>
          </a:p>
        </p:txBody>
      </p:sp>
      <p:graphicFrame>
        <p:nvGraphicFramePr>
          <p:cNvPr id="24" name="QM_7_BD.31_2#361316392?colgroup=22,24&amp;vcp=1&amp;pid=2e52c2358&amp;color=0,0,0&amp;vtp=1&amp;bbb=1&amp;hb=1"/>
          <p:cNvGraphicFramePr>
            <a:graphicFrameLocks noGrp="1"/>
          </p:cNvGraphicFramePr>
          <p:nvPr/>
        </p:nvGraphicFramePr>
        <p:xfrm>
          <a:off x="502920" y="1682130"/>
          <a:ext cx="11155680" cy="4217988"/>
        </p:xfrm>
        <a:graphic>
          <a:graphicData uri="http://schemas.openxmlformats.org/drawingml/2006/table">
            <a:tbl>
              <a:tblPr/>
              <a:tblGrid>
                <a:gridCol w="5358384"/>
                <a:gridCol w="5797296"/>
              </a:tblGrid>
              <a:tr h="4217988">
                <a:tc>
                  <a:txBody>
                    <a:bodyPr/>
                    <a:lstStyle/>
                    <a:p>
                      <a:pPr marL="0" indent="0" algn="ctr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第一幕</a:t>
                      </a:r>
                      <a:endParaRPr lang="en-US" altLang="zh-CN" sz="1200" dirty="0"/>
                    </a:p>
                    <a:p>
                      <a:pPr marL="0" indent="0" algn="l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严贡生</a:t>
                      </a:r>
                      <a:r>
                        <a:rPr lang="en-US" altLang="zh-CN" sz="18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：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实不相瞒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小弟只是为人率真</a:t>
                      </a:r>
                      <a:r>
                        <a:rPr lang="en-US" altLang="zh-CN" sz="18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在乡里之</a:t>
                      </a:r>
                      <a:endParaRPr lang="en-US" altLang="zh-CN" sz="18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楷体" panose="02010609060101010101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间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从不晓得占人寸丝半粟的便宜</a:t>
                      </a:r>
                      <a:r>
                        <a:rPr lang="en-US" altLang="zh-CN" sz="18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所以历来的父</a:t>
                      </a:r>
                      <a:endParaRPr lang="en-US" altLang="zh-CN" sz="18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楷体" panose="02010609060101010101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母官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都蒙相爱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  <a:p>
                      <a:pPr marL="0" indent="0" algn="l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［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一个蓬头赤足的小厮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走了进来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］</a:t>
                      </a:r>
                      <a:endParaRPr lang="en-US" altLang="zh-CN" sz="1200" dirty="0"/>
                    </a:p>
                    <a:p>
                      <a:pPr marL="0" indent="0" algn="l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小厮</a:t>
                      </a:r>
                      <a:r>
                        <a:rPr lang="en-US" altLang="zh-CN" sz="18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：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老爷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家里请你回去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  <a:p>
                      <a:pPr marL="0" indent="0" algn="l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严贡生</a:t>
                      </a:r>
                      <a:r>
                        <a:rPr lang="en-US" altLang="zh-CN" sz="18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：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回去做甚么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？</a:t>
                      </a:r>
                      <a:endParaRPr lang="en-US" altLang="zh-CN" sz="1200" dirty="0"/>
                    </a:p>
                    <a:p>
                      <a:pPr marL="0" indent="0" algn="l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小厮</a:t>
                      </a:r>
                      <a:r>
                        <a:rPr lang="en-US" altLang="zh-CN" sz="18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：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早上关的那口猪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那人来讨了</a:t>
                      </a:r>
                      <a:r>
                        <a:rPr lang="en-US" altLang="zh-CN" sz="18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在家里吵</a:t>
                      </a:r>
                      <a:endParaRPr lang="en-US" altLang="zh-CN" sz="18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楷体" panose="02010609060101010101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哩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  <a:p>
                      <a:pPr marL="0" indent="0" algn="l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严贡生</a:t>
                      </a:r>
                      <a:r>
                        <a:rPr lang="en-US" altLang="zh-CN" sz="18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：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他要猪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拿钱来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！</a:t>
                      </a:r>
                      <a:endParaRPr lang="en-US" altLang="zh-CN" sz="1200" spc="-100" dirty="0"/>
                    </a:p>
                    <a:p>
                      <a:pPr marL="0" indent="0" algn="l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小厮</a:t>
                      </a:r>
                      <a:r>
                        <a:rPr lang="en-US" altLang="zh-CN" sz="18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：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他说猪是他的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  <a:p>
                      <a:pPr marL="0" lvl="0" indent="0" algn="l" latinLnBrk="1" hangingPunct="0">
                        <a:lnSpc>
                          <a:spcPts val="2600"/>
                        </a:lnSpc>
                      </a:pPr>
                      <a:r>
                        <a:rPr lang="en-US" altLang="zh-CN" sz="18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严贡生</a:t>
                      </a:r>
                      <a:r>
                        <a:rPr lang="en-US" altLang="zh-CN" sz="18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：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我知道了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你先去罢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我就来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第二幕</a:t>
                      </a:r>
                      <a:endParaRPr lang="en-US" altLang="zh-CN" sz="1200" dirty="0"/>
                    </a:p>
                    <a:p>
                      <a:pPr marL="0" indent="0" algn="l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王小二</a:t>
                      </a:r>
                      <a:r>
                        <a:rPr lang="en-US" altLang="zh-CN" sz="18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：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冤枉啊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冤枉啊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请大人替我们做主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！</a:t>
                      </a:r>
                      <a:endParaRPr lang="en-US" altLang="zh-CN" sz="1200" spc="-100" dirty="0"/>
                    </a:p>
                    <a:p>
                      <a:pPr marL="0" indent="0" algn="l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知县</a:t>
                      </a:r>
                      <a:r>
                        <a:rPr lang="en-US" altLang="zh-CN" sz="18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：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带上来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！</a:t>
                      </a:r>
                      <a:endParaRPr lang="en-US" altLang="zh-CN" sz="1200" spc="-100" dirty="0"/>
                    </a:p>
                    <a:p>
                      <a:pPr marL="0" indent="0" algn="l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王小二</a:t>
                      </a:r>
                      <a:r>
                        <a:rPr lang="en-US" altLang="zh-CN" sz="18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：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大人有所不知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那口猪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原是</a:t>
                      </a: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____</a:t>
                      </a:r>
                      <a:r>
                        <a:rPr lang="en-US" altLang="zh-CN" sz="18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现在猪长</a:t>
                      </a:r>
                      <a:endParaRPr lang="en-US" altLang="zh-CN" sz="18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楷体" panose="02010609060101010101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大了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又错跑到严家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我哥去讨猪</a:t>
                      </a:r>
                      <a:r>
                        <a:rPr lang="en-US" altLang="zh-CN" sz="18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严贡生又要按市值</a:t>
                      </a:r>
                      <a:endParaRPr lang="en-US" altLang="zh-CN" sz="18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楷体" panose="02010609060101010101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估价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必须拿银子才能把猪领回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我们是穷人家</a:t>
                      </a:r>
                      <a:r>
                        <a:rPr lang="en-US" altLang="zh-CN" sz="18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哪有</a:t>
                      </a:r>
                      <a:endParaRPr lang="en-US" altLang="zh-CN" sz="18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楷体" panose="02010609060101010101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银子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就同他争吵了几句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却被他的几个儿子</a:t>
                      </a:r>
                      <a:r>
                        <a:rPr lang="en-US" altLang="zh-CN" sz="18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拿拴门</a:t>
                      </a:r>
                      <a:endParaRPr lang="en-US" altLang="zh-CN" sz="18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楷体" panose="02010609060101010101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的闩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擀面的杖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打了一个臭死</a:t>
                      </a:r>
                      <a:r>
                        <a:rPr lang="en-US" altLang="zh-CN" sz="18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我哥的腿都被打折</a:t>
                      </a:r>
                      <a:endParaRPr lang="en-US" altLang="zh-CN" sz="18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楷体" panose="02010609060101010101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2600"/>
                        </a:lnSpc>
                      </a:pP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了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睡在家里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所以小二来喊冤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QM_7_BD.31_3#361316392?vcp=1&amp;pid=2e52c2358&amp;color=0,0,0&amp;vtp=1&amp;bbb=1"/>
          <p:cNvSpPr/>
          <p:nvPr/>
        </p:nvSpPr>
        <p:spPr>
          <a:xfrm>
            <a:off x="502920" y="6038230"/>
            <a:ext cx="11183112" cy="31102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r" latinLnBrk="1">
              <a:lnSpc>
                <a:spcPts val="26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（改编自《儒林外史》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江苏人民出版社）</a:t>
            </a:r>
            <a:endParaRPr lang="en-US" altLang="zh-CN" sz="1800" dirty="0"/>
          </a:p>
        </p:txBody>
      </p:sp>
    </p:spTree>
  </p:cSld>
  <p:clrMapOvr>
    <a:masterClrMapping/>
  </p:clrMapOvr>
  <p:transition>
    <p:split dir="in"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8_BD.32_1#82b860030?vcp=1&amp;pid=361316392&amp;color=0,0,0&amp;vtp=1&amp;bt=1&amp;bbb=1"/>
          <p:cNvSpPr/>
          <p:nvPr/>
        </p:nvSpPr>
        <p:spPr>
          <a:xfrm>
            <a:off x="502920" y="2233234"/>
            <a:ext cx="11183112" cy="3541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1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2.请仔细研读剧本，完成下面的任务。</a:t>
            </a:r>
            <a:endParaRPr lang="en-US" altLang="zh-CN" sz="1800" dirty="0"/>
          </a:p>
        </p:txBody>
      </p:sp>
      <p:sp>
        <p:nvSpPr>
          <p:cNvPr id="3" name="QO_9_BD.33_1#7af9f454e?vcp=1&amp;pid=82b860030&amp;color=0,0,0&amp;vtp=1&amp;bbb=1"/>
          <p:cNvSpPr/>
          <p:nvPr/>
        </p:nvSpPr>
        <p:spPr>
          <a:xfrm>
            <a:off x="502920" y="2629664"/>
            <a:ext cx="11183112" cy="3541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1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（1）请你以王小二的口吻为第二幕空白处补写恰当的内容。（2分）</a:t>
            </a:r>
            <a:endParaRPr lang="en-US" altLang="zh-CN" sz="1800" dirty="0"/>
          </a:p>
        </p:txBody>
      </p:sp>
      <p:sp>
        <p:nvSpPr>
          <p:cNvPr id="4" name="QO_9_AN.34_1#7af9f454e?vcp=1&amp;pid=82b860030&amp;color=0,0,0&amp;vtp=1&amp;bbb=1"/>
          <p:cNvSpPr/>
          <p:nvPr/>
        </p:nvSpPr>
        <p:spPr>
          <a:xfrm>
            <a:off x="502920" y="3035429"/>
            <a:ext cx="11183112" cy="3541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100"/>
              </a:lnSpc>
            </a:pPr>
            <a:r>
              <a:rPr lang="en-US" altLang="zh-CN" sz="1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【示例】严贡生家的，跑到我家了，他说猪跑到别人家再寻回来最不利市，让我们出钱买（2分）</a:t>
            </a:r>
            <a:endParaRPr lang="en-US" altLang="zh-CN" sz="1800" dirty="0"/>
          </a:p>
        </p:txBody>
      </p:sp>
      <p:sp>
        <p:nvSpPr>
          <p:cNvPr id="5" name="QO_9_BD.35_1#acc2525bd?vcp=1&amp;pid=82b860030&amp;color=0,0,0&amp;vtp=1&amp;bbb=1"/>
          <p:cNvSpPr/>
          <p:nvPr/>
        </p:nvSpPr>
        <p:spPr>
          <a:xfrm>
            <a:off x="502920" y="3441194"/>
            <a:ext cx="11183112" cy="3541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1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（2）以上选编情节极具讽刺性，请你结合内容进行具体分析。（3分）</a:t>
            </a:r>
            <a:endParaRPr lang="en-US" altLang="zh-CN" sz="1800" dirty="0"/>
          </a:p>
        </p:txBody>
      </p:sp>
      <p:sp>
        <p:nvSpPr>
          <p:cNvPr id="6" name="QO_9_AN.36_1#acc2525bd?vcp=1&amp;pid=82b860030&amp;color=0,0,0&amp;vtp=1&amp;bbb=1&amp;hb=1"/>
          <p:cNvSpPr/>
          <p:nvPr/>
        </p:nvSpPr>
        <p:spPr>
          <a:xfrm>
            <a:off x="502920" y="3848991"/>
            <a:ext cx="11183112" cy="11923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【答案】</a:t>
            </a:r>
            <a:r>
              <a:rPr lang="en-US" altLang="zh-CN" sz="1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运用了对比的手法来表现讽刺性。严贡生标榜自己“为人率真”“从不晓得占人寸丝半粟的便宜</a:t>
            </a:r>
            <a:r>
              <a:rPr lang="en-US" altLang="zh-CN" sz="1800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”，这句</a:t>
            </a:r>
            <a:endParaRPr lang="en-US" altLang="zh-CN" sz="1800" b="1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话刚说完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，便马上表演了一出敲诈人家钱财的丑剧。这种言行相悖（言行矛盾）的对比，突出了他的虚伪</a:t>
            </a:r>
            <a:r>
              <a:rPr lang="en-US" altLang="zh-CN" sz="1800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、贪</a:t>
            </a:r>
            <a:endParaRPr lang="en-US" altLang="zh-CN" sz="1800" b="1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100"/>
              </a:lnSpc>
            </a:pPr>
            <a:r>
              <a:rPr lang="en-US" altLang="zh-CN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财和残暴</a:t>
            </a:r>
            <a:r>
              <a:rPr lang="en-US" altLang="zh-CN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，讽刺力度可谓入木三分。（3分）</a:t>
            </a:r>
            <a:endParaRPr lang="en-US" altLang="zh-CN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6" grpId="0" animBg="1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7_BD.37_1#fd70f5de8?sp=1&amp;vcp=1&amp;pid=2e52c2358&amp;color=0,0,0&amp;vtp=1&amp;bt=1&amp;bbb=1&amp;hb=1"/>
          <p:cNvSpPr/>
          <p:nvPr/>
        </p:nvSpPr>
        <p:spPr>
          <a:xfrm>
            <a:off x="502920" y="2651445"/>
            <a:ext cx="11183112" cy="20275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3.【2024宁波鄞州区十二校联考一模】阅读下面的文字，完成问题。（5分）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你以为因为我贫穷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低微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不美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矮小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我就没有灵魂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没有心吗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？——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你想错了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！——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我跟你一样有灵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魂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，——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也完全一样有一颗心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！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要是上帝赐给了我一点儿美貌和大量财富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我也会让你感到难以离开我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就像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我现在难以离开你一样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我现在不是凭着习俗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常规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甚至也不是凭着肉体凡胎跟你讲话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而是我的心灵在跟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你的心灵说话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就好像我们都已离开人世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两人平等地一同站立在上帝跟前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——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因为我们本来就是平等的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！</a:t>
            </a:r>
            <a:endParaRPr lang="en-US" altLang="zh-CN" dirty="0"/>
          </a:p>
        </p:txBody>
      </p:sp>
    </p:spTree>
  </p:cSld>
  <p:clrMapOvr>
    <a:masterClrMapping/>
  </p:clrMapOvr>
  <p:transition>
    <p:split dir="in"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8_BD.38_1#3f47a2a25?vcp=1&amp;pid=fd70f5de8&amp;color=0,0,0&amp;vtp=1&amp;bt=1&amp;bbb=1"/>
          <p:cNvSpPr/>
          <p:nvPr/>
        </p:nvSpPr>
        <p:spPr>
          <a:xfrm>
            <a:off x="502920" y="2015524"/>
            <a:ext cx="11183112" cy="3511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1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（1）根据你对选段的了解，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选出对文本理解不正确的一项(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（2分）</a:t>
            </a:r>
            <a:endParaRPr lang="en-US" altLang="zh-CN" sz="1800" dirty="0"/>
          </a:p>
        </p:txBody>
      </p:sp>
      <p:sp>
        <p:nvSpPr>
          <p:cNvPr id="3" name="QC_8_AN.39_1#3f47a2a25.bracket?vcp=1&amp;pid=fd70f5de8&amp;color=0,0,0&amp;vpa=9&amp;vtp=1"/>
          <p:cNvSpPr/>
          <p:nvPr/>
        </p:nvSpPr>
        <p:spPr>
          <a:xfrm>
            <a:off x="6515575" y="2002189"/>
            <a:ext cx="319088" cy="3541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endParaRPr lang="en-US" altLang="zh-CN" dirty="0"/>
          </a:p>
        </p:txBody>
      </p:sp>
      <p:sp>
        <p:nvSpPr>
          <p:cNvPr id="4" name="QC_8_BD.40_1#3f47a2a25.choices?vcp=1&amp;pid=fd70f5de8&amp;color=0,0,0&amp;vtp=1&amp;bbb=1&amp;hb=1"/>
          <p:cNvSpPr/>
          <p:nvPr/>
        </p:nvSpPr>
        <p:spPr>
          <a:xfrm>
            <a:off x="502920" y="2423067"/>
            <a:ext cx="11183112" cy="244983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A.以上语段摘选自英国女作家夏洛蒂·勃朗特的《简·爱》，这是女主人公对桑菲尔德庄园主人罗切斯特说的一段话。</a:t>
            </a:r>
            <a:endParaRPr lang="en-US" altLang="zh-CN" sz="1800" spc="-50" dirty="0"/>
          </a:p>
          <a:p>
            <a:pPr latinLnBrk="1">
              <a:lnSpc>
                <a:spcPts val="3300"/>
              </a:lnSpc>
            </a:pPr>
            <a:r>
              <a:rPr lang="en-US" altLang="zh-CN" b="0" i="0" spc="-5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1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.小说以第三人称叙述女主人公为寻求人格独立、爱情和尊严而挣扎奋斗的故事，是一部带有自传色彩的长篇小说。</a:t>
            </a:r>
            <a:endParaRPr lang="en-US" altLang="zh-CN" sz="1800" spc="-50" dirty="0"/>
          </a:p>
          <a:p>
            <a:pPr latinLnBrk="1"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.小说具有浓郁的抒情色彩，娓娓道来的内心自白、色彩斑斓的景物描写、巧妙的悬念设计等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，增强了作品的艺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术感染力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.女主人公虽然貌不惊人，但她具有强烈的反抗精神，追求有尊严的爱情，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改写了传统女性逆来顺受的形象，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是现代女性美的象征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dirty="0"/>
          </a:p>
        </p:txBody>
      </p:sp>
      <p:sp>
        <p:nvSpPr>
          <p:cNvPr id="5" name="QC_8_AS.41_1#3f47a2a25?vcp=1&amp;pid=fd70f5de8&amp;color=0,0,0&amp;vtp=1&amp;bbb=1"/>
          <p:cNvSpPr/>
          <p:nvPr/>
        </p:nvSpPr>
        <p:spPr>
          <a:xfrm>
            <a:off x="502920" y="4894550"/>
            <a:ext cx="11183112" cy="3511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100"/>
              </a:lnSpc>
            </a:pPr>
            <a:r>
              <a:rPr lang="en-US" altLang="zh-CN" sz="18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【解析】</a:t>
            </a:r>
            <a:r>
              <a:rPr lang="en-US" altLang="zh-CN" sz="1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本题考查掌握名著知识的能力。B项有误，《简·爱》这部小说是以第一人称进行叙述的。</a:t>
            </a:r>
            <a:endParaRPr lang="en-US" altLang="zh-CN" sz="1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5" grpId="0" animBg="1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8_BD.42_1#1982693e4?vcp=1&amp;pid=fd70f5de8&amp;color=0,0,0&amp;vtp=1&amp;bt=1&amp;bbb=1"/>
          <p:cNvSpPr/>
          <p:nvPr/>
        </p:nvSpPr>
        <p:spPr>
          <a:xfrm>
            <a:off x="502920" y="3067624"/>
            <a:ext cx="11183112" cy="3541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1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（2）你最喜爱上述语段中女主人公性格的哪一点？她的故事对你的成长有何启发？（3分）</a:t>
            </a:r>
            <a:endParaRPr lang="en-US" altLang="zh-CN" sz="1800" dirty="0"/>
          </a:p>
        </p:txBody>
      </p:sp>
      <p:sp>
        <p:nvSpPr>
          <p:cNvPr id="3" name="QO_8_AN.43_1#1982693e4?vcp=1&amp;pid=fd70f5de8&amp;color=0,0,0&amp;vtp=1&amp;bbb=1&amp;hb=1"/>
          <p:cNvSpPr/>
          <p:nvPr/>
        </p:nvSpPr>
        <p:spPr>
          <a:xfrm>
            <a:off x="502920" y="3466086"/>
            <a:ext cx="11183112" cy="7732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【示例】不卑不亢、自尊自爱、追求平等，敢于反抗压迫和社会偏见，敢于争取自由和平等地位等</a:t>
            </a:r>
            <a:r>
              <a:rPr lang="en-US" altLang="zh-CN" sz="1800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。她的故事</a:t>
            </a:r>
            <a:endParaRPr lang="en-US" altLang="zh-CN" sz="1800" b="1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100"/>
              </a:lnSpc>
            </a:pPr>
            <a:r>
              <a:rPr lang="en-US" altLang="zh-CN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启示我在生活中要自立自强</a:t>
            </a:r>
            <a:r>
              <a:rPr lang="en-US" altLang="zh-CN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，自尊自爱，做一个不服输的人。（3分）</a:t>
            </a:r>
            <a:endParaRPr lang="en-US" altLang="zh-CN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7_BD.44_1#84051871d?sp=1&amp;vcp=1&amp;pid=2e52c2358&amp;color=0,0,0&amp;vtp=1&amp;bt=1&amp;bbb=1&amp;hb=1"/>
          <p:cNvSpPr/>
          <p:nvPr/>
        </p:nvSpPr>
        <p:spPr>
          <a:xfrm>
            <a:off x="502920" y="1212122"/>
            <a:ext cx="11183112" cy="7732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4.【2025原创】为了提高阅读效率，老师推荐大家采用选择性阅读的方法阅读《经典常谈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》，请你据此完成下列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内容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。（8分）</a:t>
            </a:r>
            <a:endParaRPr lang="en-US" altLang="zh-CN" dirty="0"/>
          </a:p>
        </p:txBody>
      </p:sp>
      <p:sp>
        <p:nvSpPr>
          <p:cNvPr id="3" name="QO_7_BD.44_2#84051871d?sp=1&amp;vcp=1&amp;pid=2e52c2358&amp;color=0,0,0&amp;vtp=1&amp;bbb=1"/>
          <p:cNvSpPr/>
          <p:nvPr/>
        </p:nvSpPr>
        <p:spPr>
          <a:xfrm>
            <a:off x="502920" y="2035272"/>
            <a:ext cx="11183112" cy="3511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100"/>
              </a:lnSpc>
            </a:pPr>
            <a:r>
              <a:rPr lang="en-US" altLang="zh-CN" sz="1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任务一</a:t>
            </a:r>
            <a:r>
              <a:rPr lang="en-US" altLang="zh-CN" sz="18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方法探究</a:t>
            </a:r>
            <a:endParaRPr lang="en-US" altLang="zh-CN" sz="1800" dirty="0"/>
          </a:p>
        </p:txBody>
      </p:sp>
      <p:sp>
        <p:nvSpPr>
          <p:cNvPr id="4" name="QO_7_BD.44_3#84051871d?sp=1&amp;vcp=1&amp;pid=2e52c2358&amp;color=0,0,0&amp;vtp=1&amp;bbb=1"/>
          <p:cNvSpPr/>
          <p:nvPr/>
        </p:nvSpPr>
        <p:spPr>
          <a:xfrm>
            <a:off x="502920" y="2402239"/>
            <a:ext cx="11183112" cy="35433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sz="1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方法提要</a:t>
            </a:r>
            <a:endParaRPr lang="en-US" altLang="zh-CN" sz="1800" dirty="0"/>
          </a:p>
        </p:txBody>
      </p:sp>
      <p:sp>
        <p:nvSpPr>
          <p:cNvPr id="5" name="QO_7_BD.44_4#84051871d?sp=1&amp;vcp=1&amp;pid=2e52c2358&amp;color=0,0,0&amp;vtp=1&amp;bbb=1"/>
          <p:cNvSpPr/>
          <p:nvPr/>
        </p:nvSpPr>
        <p:spPr>
          <a:xfrm>
            <a:off x="502920" y="2808702"/>
            <a:ext cx="11183112" cy="35433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1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目的性较强，每次阅读只关注某一方面的内容，可以是需要阅读的内容，也可以是感兴趣的内容</a:t>
            </a:r>
            <a:endParaRPr lang="en-US" altLang="zh-CN" sz="1800" dirty="0"/>
          </a:p>
        </p:txBody>
      </p:sp>
      <p:sp>
        <p:nvSpPr>
          <p:cNvPr id="6" name="QO_7#84051871d?sp=1&amp;vcp=1&amp;pid=2e52c2358&amp;color=0,0,0&amp;vtp=1&amp;bbb=1"/>
          <p:cNvSpPr/>
          <p:nvPr/>
        </p:nvSpPr>
        <p:spPr>
          <a:xfrm>
            <a:off x="502920" y="3214467"/>
            <a:ext cx="11183112" cy="35433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sz="1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阅读任务</a:t>
            </a:r>
            <a:endParaRPr lang="en-US" altLang="zh-CN" sz="1800" dirty="0"/>
          </a:p>
        </p:txBody>
      </p:sp>
      <p:sp>
        <p:nvSpPr>
          <p:cNvPr id="7" name="QO_8_BD.45_1#83c9d6447?vcp=1&amp;pid=84051871d&amp;color=0,0,0&amp;vtp=1&amp;bbb=1&amp;hb=1"/>
          <p:cNvSpPr/>
          <p:nvPr/>
        </p:nvSpPr>
        <p:spPr>
          <a:xfrm>
            <a:off x="502920" y="3622075"/>
            <a:ext cx="11183112" cy="7732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（1）学完《〈诗经〉二首》以后，小文对《诗经》的表现手法十分感兴趣，请你阅读《〈诗经〉第四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》这一章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节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，向小文具体说明《诗经》的主要表现手法。（2分）</a:t>
            </a:r>
            <a:endParaRPr lang="en-US" altLang="zh-CN" dirty="0"/>
          </a:p>
        </p:txBody>
      </p:sp>
      <p:sp>
        <p:nvSpPr>
          <p:cNvPr id="8" name="QO_8_AN.46_1#83c9d6447?vcp=1&amp;pid=84051871d&amp;color=0,0,0&amp;vtp=1&amp;bbb=1&amp;hb=1"/>
          <p:cNvSpPr/>
          <p:nvPr/>
        </p:nvSpPr>
        <p:spPr>
          <a:xfrm>
            <a:off x="502920" y="4442049"/>
            <a:ext cx="11183112" cy="7732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【答案】</a:t>
            </a:r>
            <a:r>
              <a:rPr lang="en-US" altLang="zh-CN" sz="1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《诗经》的主要表现手法是赋、比、兴。“赋”本是唱诗给人听，也指“直铺陈今之政教善恶</a:t>
            </a:r>
            <a:r>
              <a:rPr lang="en-US" altLang="zh-CN" sz="1800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”，相当于</a:t>
            </a:r>
            <a:endParaRPr lang="en-US" altLang="zh-CN" sz="1800" b="1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100"/>
              </a:lnSpc>
            </a:pPr>
            <a:r>
              <a:rPr lang="en-US" altLang="zh-CN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现在的排比修辞手法</a:t>
            </a:r>
            <a:r>
              <a:rPr lang="en-US" altLang="zh-CN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，“比”指的是不直陈而用譬喻，“兴”指的是以其他事物为发端引起所要歌咏的内容。（2分）</a:t>
            </a:r>
            <a:endParaRPr lang="en-US" altLang="zh-CN" dirty="0"/>
          </a:p>
        </p:txBody>
      </p:sp>
      <p:sp>
        <p:nvSpPr>
          <p:cNvPr id="9" name="QC_8_BD.47_1#cb1eaf6c5?vcp=1&amp;pid=84051871d&amp;color=0,0,0&amp;vtp=1&amp;bbb=1"/>
          <p:cNvSpPr/>
          <p:nvPr/>
        </p:nvSpPr>
        <p:spPr>
          <a:xfrm>
            <a:off x="502920" y="5259802"/>
            <a:ext cx="11183112" cy="3511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1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（2）小语想要了解屈原的爱国情感，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那么他应该选择阅读的内容是(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（2分）</a:t>
            </a:r>
            <a:endParaRPr lang="en-US" altLang="zh-CN" sz="1800" dirty="0"/>
          </a:p>
        </p:txBody>
      </p:sp>
      <p:sp>
        <p:nvSpPr>
          <p:cNvPr id="10" name="QC_8_AN.48_1#cb1eaf6c5.bracket?vcp=1&amp;pid=84051871d&amp;color=0,0,0&amp;vpa=10&amp;vtp=1"/>
          <p:cNvSpPr/>
          <p:nvPr/>
        </p:nvSpPr>
        <p:spPr>
          <a:xfrm>
            <a:off x="7429975" y="5246467"/>
            <a:ext cx="331788" cy="3541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endParaRPr lang="en-US" altLang="zh-CN" dirty="0"/>
          </a:p>
        </p:txBody>
      </p:sp>
      <p:sp>
        <p:nvSpPr>
          <p:cNvPr id="11" name="QC_8_BD.49_1#cb1eaf6c5.choices?vcp=1&amp;pid=84051871d&amp;color=0,0,0&amp;vtp=1&amp;bbb=1"/>
          <p:cNvSpPr/>
          <p:nvPr/>
        </p:nvSpPr>
        <p:spPr>
          <a:xfrm>
            <a:off x="502920" y="5665567"/>
            <a:ext cx="11183112" cy="3511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3100"/>
              </a:lnSpc>
              <a:tabLst>
                <a:tab pos="3376295" algn="l"/>
                <a:tab pos="5813425" algn="l"/>
                <a:tab pos="8707755" algn="l"/>
              </a:tabLst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A.《说文解字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》第一</a:t>
            </a:r>
            <a:r>
              <a:rPr lang="en-US" altLang="zh-CN" sz="1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B.四书第七</a:t>
            </a:r>
            <a:r>
              <a:rPr lang="en-US" altLang="zh-CN" sz="1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.《周易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》第二</a:t>
            </a:r>
            <a:r>
              <a:rPr lang="en-US" altLang="zh-CN" sz="1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.辞赋第十一</a:t>
            </a:r>
            <a:endParaRPr lang="en-US" altLang="zh-CN" sz="1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 build="p"/>
      <p:bldP spid="10" grpId="0" animBg="1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8#c10859678?sp=1&amp;vcp=1&amp;pid=84051871d&amp;color=0,0,0&amp;vtp=1&amp;bt=1&amp;bbb=1"/>
          <p:cNvSpPr/>
          <p:nvPr/>
        </p:nvSpPr>
        <p:spPr>
          <a:xfrm>
            <a:off x="502920" y="2237044"/>
            <a:ext cx="11183112" cy="3511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100"/>
              </a:lnSpc>
            </a:pPr>
            <a:r>
              <a:rPr lang="en-US" altLang="zh-CN" sz="1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任务二</a:t>
            </a:r>
            <a:r>
              <a:rPr lang="en-US" altLang="zh-CN" sz="18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主题探究</a:t>
            </a:r>
            <a:endParaRPr lang="en-US" altLang="zh-CN" sz="1800" dirty="0"/>
          </a:p>
        </p:txBody>
      </p:sp>
      <p:sp>
        <p:nvSpPr>
          <p:cNvPr id="3" name="QO_8_BD.50_1#72d3cd537?vcp=1&amp;pid=84051871d&amp;color=0,0,0&amp;vtp=1&amp;bbb=1&amp;hb=1"/>
          <p:cNvSpPr/>
          <p:nvPr/>
        </p:nvSpPr>
        <p:spPr>
          <a:xfrm>
            <a:off x="502920" y="2638491"/>
            <a:ext cx="11183112" cy="7732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（3）班级开展“读经典的意义”主题探究活动，你刚读完《经典常谈》一书，请你结合本书的内容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，说说中学生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阅读中国古代经典的意义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。（4分）</a:t>
            </a:r>
            <a:endParaRPr lang="en-US" altLang="zh-CN" dirty="0"/>
          </a:p>
        </p:txBody>
      </p:sp>
      <p:sp>
        <p:nvSpPr>
          <p:cNvPr id="4" name="QO_8_AN.51_1#72d3cd537?vcp=1&amp;pid=84051871d&amp;color=0,0,0&amp;vtp=1&amp;bbb=1&amp;hb=1"/>
          <p:cNvSpPr/>
          <p:nvPr/>
        </p:nvSpPr>
        <p:spPr>
          <a:xfrm>
            <a:off x="502920" y="3467991"/>
            <a:ext cx="11183112" cy="16114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【示例】①可以学习语文知识，比如可以从《说文解字》中了解汉字的造字法和每个字的本义;</a:t>
            </a:r>
            <a:r>
              <a:rPr lang="en-US" altLang="zh-CN" sz="1800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②可以了解当时</a:t>
            </a:r>
            <a:endParaRPr lang="en-US" altLang="zh-CN" sz="1800" b="1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社会现状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，比如可以从《战国策》中了解战国时期盛行策士游说这一历史事实;③可以充实精神内涵</a:t>
            </a:r>
            <a:r>
              <a:rPr lang="en-US" altLang="zh-CN" sz="1800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，比如读</a:t>
            </a:r>
            <a:endParaRPr lang="en-US" altLang="zh-CN" sz="1800" b="1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汉书》，我们可以通过其中古人的故事，感受古人的精神品质，丰富自己的精神世界;④</a:t>
            </a:r>
            <a:r>
              <a:rPr lang="en-US" altLang="zh-CN" sz="1800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可以提升个人修养，</a:t>
            </a:r>
            <a:endParaRPr lang="en-US" altLang="zh-CN" sz="1800" b="1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100"/>
              </a:lnSpc>
            </a:pPr>
            <a:r>
              <a:rPr lang="en-US" altLang="zh-CN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比如从儒家经典中我们可以汲取有关学习</a:t>
            </a:r>
            <a:r>
              <a:rPr lang="en-US" altLang="zh-CN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、做人等多方面的道理，提升自身修养。（4分）</a:t>
            </a:r>
            <a:endParaRPr lang="en-US" altLang="zh-CN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1_BD#3fcaf1f99.fixed?vcp=1&amp;color=255,255,255&amp;vtp=1&amp;bbb=1"/>
          <p:cNvSpPr/>
          <p:nvPr/>
        </p:nvSpPr>
        <p:spPr>
          <a:xfrm>
            <a:off x="4069080" y="2386584"/>
            <a:ext cx="4050792" cy="1133856"/>
          </a:xfrm>
          <a:prstGeom prst="rect">
            <a:avLst/>
          </a:prstGeom>
          <a:noFill/>
        </p:spPr>
        <p:txBody>
          <a:bodyPr wrap="none" lIns="0" tIns="0" rIns="0" bIns="0" rtlCol="0" anchor="b"/>
          <a:lstStyle/>
          <a:p>
            <a:pPr algn="ctr" latinLnBrk="1">
              <a:lnSpc>
                <a:spcPts val="6600"/>
              </a:lnSpc>
            </a:pPr>
            <a:r>
              <a:rPr lang="en-US" altLang="zh-CN" sz="5400" b="1" i="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第一部分</a:t>
            </a:r>
            <a:endParaRPr lang="en-US" altLang="zh-CN" sz="5400" dirty="0"/>
          </a:p>
        </p:txBody>
      </p:sp>
      <p:sp>
        <p:nvSpPr>
          <p:cNvPr id="3" name="C_1_BD#3fcaf1f99.fixed?vcp=1&amp;color=0,0,0&amp;vtp=1&amp;bbb=1"/>
          <p:cNvSpPr/>
          <p:nvPr/>
        </p:nvSpPr>
        <p:spPr>
          <a:xfrm>
            <a:off x="4270248" y="3941064"/>
            <a:ext cx="3675888" cy="859536"/>
          </a:xfrm>
          <a:prstGeom prst="rect">
            <a:avLst/>
          </a:prstGeom>
          <a:noFill/>
        </p:spPr>
        <p:txBody>
          <a:bodyPr wrap="none" lIns="0" tIns="0" rIns="0" bIns="0" rtlCol="0" anchor="b"/>
          <a:lstStyle/>
          <a:p>
            <a:pPr algn="ctr" latinLnBrk="1">
              <a:lnSpc>
                <a:spcPts val="5000"/>
              </a:lnSpc>
            </a:pPr>
            <a:r>
              <a:rPr lang="en-US" altLang="zh-CN" sz="4000" b="1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模块突破练</a:t>
            </a:r>
            <a:endParaRPr lang="en-US" altLang="zh-CN" sz="4000" dirty="0"/>
          </a:p>
        </p:txBody>
      </p:sp>
    </p:spTree>
  </p:cSld>
  <p:clrMapOvr>
    <a:masterClrMapping/>
  </p:clrMapOvr>
  <p:transition>
    <p:split dir="in"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7_BD.52_1#6bacb33de?sp=1&amp;vcp=1&amp;pid=fbd4673d8&amp;color=0,0,0&amp;vtp=1&amp;bt=1&amp;bbb=1&amp;hb=1"/>
          <p:cNvSpPr/>
          <p:nvPr/>
        </p:nvSpPr>
        <p:spPr>
          <a:xfrm>
            <a:off x="502920" y="900000"/>
            <a:ext cx="11183112" cy="545973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1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1.【2024杭州富阳区一模】有些古诗是人生经历的凝练。请从备选人物和古诗中各择其一，仿照示例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，结合诗句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1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进行人物经历分析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。（5分）</a:t>
            </a:r>
            <a:endParaRPr lang="en-US" altLang="zh-CN" sz="1800" dirty="0"/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【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示例】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杜少卿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晴空一鹤排云上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便引诗情到碧霄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白鹤直抵云霄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是诗人一生孤傲不群的写照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。《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儒林外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1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史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中杜少卿以善心散尽家财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卖地周济他人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反对封建礼法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后来到南京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不顾他人眼光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拉着妻子的手游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1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山饮酒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有人举荐他做官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他却不愿受官场束缚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装病拒绝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宁愿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逍遥自在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做些自己的事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”。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这些经历都体现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1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他如鹤一般与众不同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1800" dirty="0"/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◆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备选人物：</a:t>
            </a:r>
            <a:endParaRPr lang="en-US" altLang="zh-CN" sz="1800" dirty="0"/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祥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子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（《骆驼祥子》）</a:t>
            </a:r>
            <a:endParaRPr lang="en-US" altLang="zh-CN" sz="1800" dirty="0"/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鲁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智深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（《水浒传》）</a:t>
            </a:r>
            <a:endParaRPr lang="en-US" altLang="zh-CN" sz="1800" dirty="0"/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保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尔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（《钢铁是怎样炼成的》）</a:t>
            </a:r>
            <a:endParaRPr lang="en-US" altLang="zh-CN" sz="1800" dirty="0"/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◆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备选古诗：</a:t>
            </a:r>
            <a:endParaRPr lang="en-US" altLang="zh-CN" sz="1800" dirty="0"/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山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重水复疑无路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柳暗花明又一村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1800" dirty="0"/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政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入万山围子里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一山放出一山拦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1800" dirty="0"/>
          </a:p>
          <a:p>
            <a:pPr latinLnBrk="1">
              <a:lnSpc>
                <a:spcPts val="30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沉舟侧畔千帆过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病树前头万木春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dirty="0"/>
          </a:p>
        </p:txBody>
      </p:sp>
    </p:spTree>
  </p:cSld>
  <p:clrMapOvr>
    <a:masterClrMapping/>
  </p:clrMapOvr>
  <p:transition>
    <p:split dir="in"/>
  </p:transition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7_AN.53_1#6bacb33de?vcp=1&amp;pid=fbd4673d8&amp;color=0,0,0&amp;vtp=1&amp;bt=1&amp;bbb=1&amp;hb=1"/>
          <p:cNvSpPr/>
          <p:nvPr/>
        </p:nvSpPr>
        <p:spPr>
          <a:xfrm>
            <a:off x="502920" y="997683"/>
            <a:ext cx="11183112" cy="53833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【示例一】祥子。政入万山围子里，一山放出一山拦。顺境只是一时的，还有许多逆境需要克服</a:t>
            </a:r>
            <a:r>
              <a:rPr lang="en-US" altLang="zh-CN" sz="1800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。祥子的一生</a:t>
            </a:r>
            <a:endParaRPr lang="en-US" altLang="zh-CN" sz="1800" b="1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就是这样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，他一直想通过努力拥有一辆属于自己的车，过上稳定的生活，结果刚买车，</a:t>
            </a:r>
            <a:r>
              <a:rPr lang="en-US" altLang="zh-CN" sz="1800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就连人带车被大兵抓走。</a:t>
            </a:r>
            <a:endParaRPr lang="en-US" altLang="zh-CN" sz="1800" b="1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回来后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，变卖了骆驼，辛苦工作攒钱，又被孙侦探骗走了积蓄。后来在虎妞的帮助下买了二强子的车</a:t>
            </a:r>
            <a:r>
              <a:rPr lang="en-US" altLang="zh-CN" sz="1800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，虎妞又</a:t>
            </a:r>
            <a:endParaRPr lang="en-US" altLang="zh-CN" sz="1800" b="1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难产而死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，他的人生再度陷入谷底。这两句诗形容祥子人生的“三起三落”很贴切。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【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示例二】鲁智深。山重水复疑无路，柳暗花明又一村。每到无路可走的时候，又会有新的机遇出现</a:t>
            </a:r>
            <a:r>
              <a:rPr lang="en-US" altLang="zh-CN" sz="1800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。鲁智深</a:t>
            </a:r>
            <a:endParaRPr lang="en-US" altLang="zh-CN" sz="1800" b="1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的人生有许多走投无路之时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，但都“柳暗花明”。先是打死镇关西，畏罪出逃</a:t>
            </a:r>
            <a:r>
              <a:rPr lang="en-US" altLang="zh-CN" sz="1800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，却得赵员外举荐到五台山出家为</a:t>
            </a:r>
            <a:endParaRPr lang="en-US" altLang="zh-CN" sz="1800" b="1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僧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；结识林冲，得罪高俅被追杀，又碰见张青、孙二娘，从此落草</a:t>
            </a:r>
            <a:r>
              <a:rPr lang="en-US" altLang="zh-CN" sz="1800" b="1" i="0" dirty="0">
                <a:solidFill>
                  <a:srgbClr val="FF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兜兜转转，最终上了梁山，可见</a:t>
            </a:r>
            <a:r>
              <a:rPr lang="en-US" altLang="zh-CN" sz="1800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“山重水</a:t>
            </a:r>
            <a:endParaRPr lang="en-US" altLang="zh-CN" sz="1800" b="1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复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”并不意味着走投无路。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【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示例三】保尔。沉舟侧畔千帆过，病树前头万木春。沉舟边上有许多船只照样前行</a:t>
            </a:r>
            <a:r>
              <a:rPr lang="en-US" altLang="zh-CN" sz="1800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，病树前面有万千林木欣</a:t>
            </a:r>
            <a:endParaRPr lang="en-US" altLang="zh-CN" sz="1800" b="1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欣向荣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，激励人们心怀光明，坚定向前。保尔一生许多次成为“病树”：波兰战场上，他感染伤寒差点死去</a:t>
            </a:r>
            <a:r>
              <a:rPr lang="en-US" altLang="zh-CN" sz="1800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；在</a:t>
            </a:r>
            <a:endParaRPr lang="en-US" altLang="zh-CN" sz="1800" b="1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骑兵部队战争中又差点被炸弹炸死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；参加肃反工作时，身心俱疲，病倒；在筑路队工作时</a:t>
            </a:r>
            <a:r>
              <a:rPr lang="en-US" altLang="zh-CN" sz="1800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，感染肠伤寒和大叶</a:t>
            </a:r>
            <a:endParaRPr lang="en-US" altLang="zh-CN" sz="1800" b="1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性肺炎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，后来身体越来越坏，直到双腿瘫痪，但他凭借坚强的意志力渡过了一次次难关</a:t>
            </a:r>
            <a:r>
              <a:rPr lang="en-US" altLang="zh-CN" sz="1800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。保尔的精神与这两句</a:t>
            </a:r>
            <a:endParaRPr lang="en-US" altLang="zh-CN" sz="1800" b="1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100"/>
              </a:lnSpc>
            </a:pPr>
            <a:r>
              <a:rPr lang="en-US" altLang="zh-CN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诗高度契合</a:t>
            </a:r>
            <a:r>
              <a:rPr lang="en-US" altLang="zh-CN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。（5分）</a:t>
            </a:r>
            <a:endParaRPr lang="en-US" altLang="zh-CN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7_BD.54_1#f084f0ee5?sp=1&amp;vcp=1&amp;pid=fbd4673d8&amp;color=0,0,0&amp;vtp=1&amp;bt=1&amp;bbb=1&amp;hb=1"/>
          <p:cNvSpPr/>
          <p:nvPr/>
        </p:nvSpPr>
        <p:spPr>
          <a:xfrm>
            <a:off x="502920" y="1487362"/>
            <a:ext cx="11183112" cy="11893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2.【2024浙派联盟二模】为激发同学们阅读中国古典小说的兴趣，班长提议增设“沉浸式角色体验”活动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。请结合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所读名著内容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，仿照示例，补全下列角色体验设计方案。（6分）</a:t>
            </a:r>
            <a:endParaRPr lang="en-US" altLang="zh-CN" sz="1800" dirty="0"/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备选名著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：《西游记》《水浒传》《儒林外史》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dirty="0"/>
          </a:p>
        </p:txBody>
      </p:sp>
      <p:graphicFrame>
        <p:nvGraphicFramePr>
          <p:cNvPr id="33" name="QO_7_BD.54_2#f084f0ee5?colgroup=48&amp;vcp=1&amp;pid=fbd4673d8&amp;color=0,0,0&amp;vtp=1&amp;bbb=1&amp;hb=1"/>
          <p:cNvGraphicFramePr>
            <a:graphicFrameLocks noGrp="1"/>
          </p:cNvGraphicFramePr>
          <p:nvPr/>
        </p:nvGraphicFramePr>
        <p:xfrm>
          <a:off x="502920" y="2807654"/>
          <a:ext cx="11164824" cy="3018283"/>
        </p:xfrm>
        <a:graphic>
          <a:graphicData uri="http://schemas.openxmlformats.org/drawingml/2006/table">
            <a:tbl>
              <a:tblPr/>
              <a:tblGrid>
                <a:gridCol w="11164824"/>
              </a:tblGrid>
              <a:tr h="385382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角色体验设计方案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6842"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出处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：___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（示例：《镜花缘》）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9827"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人物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：___（示例：唐小山）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69390"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2900"/>
                        </a:lnSpc>
                      </a:pPr>
                      <a:r>
                        <a:rPr lang="en-US" altLang="zh-CN" sz="18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角色体验文案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: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___</a:t>
                      </a:r>
                      <a:endParaRPr lang="en-US" altLang="zh-CN" sz="1200" dirty="0"/>
                    </a:p>
                    <a:p>
                      <a:pPr marL="0" indent="0" algn="l" latinLnBrk="1" hangingPunct="0">
                        <a:lnSpc>
                          <a:spcPts val="2900"/>
                        </a:lnSpc>
                      </a:pP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（</a:t>
                      </a:r>
                      <a:r>
                        <a:rPr lang="en-US" altLang="zh-CN" sz="18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示例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：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我是唐小山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自幼胆大心细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能武能文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因思父心切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让舅舅林之洋带我出海寻父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一路上</a:t>
                      </a:r>
                      <a:r>
                        <a:rPr lang="en-US" altLang="zh-CN" sz="18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我们历</a:t>
                      </a:r>
                      <a:endParaRPr lang="en-US" altLang="zh-CN" sz="18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楷体" panose="02010609060101010101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2900"/>
                        </a:lnSpc>
                      </a:pP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经坎坷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游历了小人国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黑齿国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君子国等奇异国度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从未放弃寻找父亲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后来</a:t>
                      </a:r>
                      <a:r>
                        <a:rPr lang="en-US" altLang="zh-CN" sz="18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我拒绝长辈为我安排的婚</a:t>
                      </a:r>
                      <a:endParaRPr lang="en-US" altLang="zh-CN" sz="18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楷体" panose="02010609060101010101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姻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赴京参加了女科考试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也曾在危难中救人于水火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我坚信女子的命运应该掌握在自己的手中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！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6842"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数字技术：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3D（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全息投影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）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AR（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增强现实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）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VR（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虚拟现实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split dir="in"/>
  </p:transition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7_AN.55_1#f084f0ee5?vcp=1&amp;pid=fbd4673d8&amp;color=0,0,0&amp;vtp=1&amp;bt=1&amp;bbb=1&amp;hb=1"/>
          <p:cNvSpPr/>
          <p:nvPr/>
        </p:nvSpPr>
        <p:spPr>
          <a:xfrm>
            <a:off x="502920" y="997683"/>
            <a:ext cx="11183112" cy="53833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【示例一】《西游记》</a:t>
            </a:r>
            <a:r>
              <a:rPr lang="en-US" altLang="zh-CN" sz="1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孙悟空</a:t>
            </a:r>
            <a:r>
              <a:rPr lang="en-US" altLang="zh-CN" sz="1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我是孙悟空，来自花果山水帘洞，跟随菩提祖师学会了七十二般变化</a:t>
            </a:r>
            <a:r>
              <a:rPr lang="en-US" altLang="zh-CN" sz="1800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、腾云驾</a:t>
            </a:r>
            <a:endParaRPr lang="en-US" altLang="zh-CN" sz="1800" b="1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雾之功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。后大闹天宫，被投入太上老君的炼丹炉炼了七七四十九天，反倒炼出了一双火眼金睛</a:t>
            </a:r>
            <a:r>
              <a:rPr lang="en-US" altLang="zh-CN" sz="1800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，正印证了那句</a:t>
            </a:r>
            <a:endParaRPr lang="en-US" altLang="zh-CN" sz="1800" b="1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那些杀不死我的，必将使我更加强大”。然而，最后我还是被如来佛祖压在了五行山下</a:t>
            </a:r>
            <a:r>
              <a:rPr lang="en-US" altLang="zh-CN" sz="1800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，五百年后得观音菩萨</a:t>
            </a:r>
            <a:endParaRPr lang="en-US" altLang="zh-CN" sz="1800" b="1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点化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，保护唐僧西天取经。我一路上降魔斗妖，经历重重磨难，终成正果，被封为斗战胜佛。</a:t>
            </a:r>
            <a:r>
              <a:rPr lang="en-US" altLang="zh-CN" sz="1800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回望我这一生，</a:t>
            </a:r>
            <a:endParaRPr lang="en-US" altLang="zh-CN" sz="1800" b="1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桀骜不驯有之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，好争好斗有之，但无论如何我始终坚持正直善良、是非分明。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【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示例二】《水浒传》</a:t>
            </a:r>
            <a:r>
              <a:rPr lang="en-US" altLang="zh-CN" sz="1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鲁智深</a:t>
            </a:r>
            <a:r>
              <a:rPr lang="en-US" altLang="zh-CN" sz="1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我是鲁智深，人称花和尚，豪爽侠义，勇猛无畏</a:t>
            </a:r>
            <a:r>
              <a:rPr lang="en-US" altLang="zh-CN" sz="1800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。我因打死了欺侮金家父女的</a:t>
            </a:r>
            <a:endParaRPr lang="en-US" altLang="zh-CN" sz="1800" b="1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镇关西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，从此走上逃亡之路，后又结识了林冲、武松等好汉，最终上了梁山。我力大无穷，能倒拔垂杨柳</a:t>
            </a:r>
            <a:r>
              <a:rPr lang="en-US" altLang="zh-CN" sz="1800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，更</a:t>
            </a:r>
            <a:endParaRPr lang="en-US" altLang="zh-CN" sz="1800" b="1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在野猪林救下林冲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，展现了我的忠诚与义气。在梁山，我用行动诠释了“路见不平，拔刀相助”的精神</a:t>
            </a:r>
            <a:r>
              <a:rPr lang="en-US" altLang="zh-CN" sz="1800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。我虽然</a:t>
            </a:r>
            <a:endParaRPr lang="en-US" altLang="zh-CN" sz="1800" b="1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鲁莽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，但始终坚守心中的正道，以行动为兄弟们撑起一片天。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【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示例三】《儒林外史》</a:t>
            </a:r>
            <a:r>
              <a:rPr lang="en-US" altLang="zh-CN" sz="1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杜少卿</a:t>
            </a:r>
            <a:r>
              <a:rPr lang="en-US" altLang="zh-CN" sz="1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我是杜少卿，一个淡泊名利、不拘礼法的儒者。我反对八股取士，</a:t>
            </a:r>
            <a:r>
              <a:rPr lang="en-US" altLang="zh-CN" sz="1800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拒绝科举，</a:t>
            </a:r>
            <a:endParaRPr lang="en-US" altLang="zh-CN" sz="1800" b="1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宁愿与妻子一起享受平淡生活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，也不愿受世俗束缚。我慷慨解囊，乐于助人，即使家道中落，也不改其乐</a:t>
            </a:r>
            <a:r>
              <a:rPr lang="en-US" altLang="zh-CN" sz="1800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。在</a:t>
            </a:r>
            <a:endParaRPr lang="en-US" altLang="zh-CN" sz="1800" b="1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那个讲究等级礼法的年代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，我如一股清流，挑战着传统的权威。我是杜少卿，</a:t>
            </a:r>
            <a:r>
              <a:rPr lang="en-US" altLang="zh-CN" sz="1800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坚持用实际行动抵抗腐朽的儒林，</a:t>
            </a:r>
            <a:endParaRPr lang="en-US" altLang="zh-CN" sz="1800" b="1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100"/>
              </a:lnSpc>
            </a:pPr>
            <a:r>
              <a:rPr lang="en-US" altLang="zh-CN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追求自由与真实的学问</a:t>
            </a:r>
            <a:r>
              <a:rPr lang="en-US" altLang="zh-CN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。（6分）</a:t>
            </a:r>
            <a:endParaRPr lang="en-US" altLang="zh-CN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7_BD.56_1#4cf6cf7e1?sp=1&amp;vcp=1&amp;pid=fbd4673d8&amp;color=0,0,0&amp;vtp=1&amp;bt=1&amp;bbb=1&amp;hb=1"/>
          <p:cNvSpPr/>
          <p:nvPr/>
        </p:nvSpPr>
        <p:spPr>
          <a:xfrm>
            <a:off x="502920" y="1196596"/>
            <a:ext cx="11183112" cy="16084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3.【2024绍兴一模】每一种色彩都有自己的含义，每一部名著都有自己的色彩。从下列名著中任选一部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，根据你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的理解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，赋予其一种色彩，并结合相关内容阐述理由。（6分）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名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著备选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：《骆驼祥子》《红岩》《平凡的世界》《儒林外史》</a:t>
            </a:r>
            <a:endParaRPr lang="en-US" altLang="zh-CN" sz="1800" dirty="0"/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我选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___》，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它是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___（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填颜色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理由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：____</a:t>
            </a:r>
            <a:endParaRPr lang="en-US" altLang="zh-CN" dirty="0"/>
          </a:p>
        </p:txBody>
      </p:sp>
      <p:sp>
        <p:nvSpPr>
          <p:cNvPr id="3" name="QO_7_AN.57_1#4cf6cf7e1?vcp=1&amp;pid=fbd4673d8&amp;color=0,0,0&amp;vtp=1&amp;bbb=1&amp;hb=1"/>
          <p:cNvSpPr/>
          <p:nvPr/>
        </p:nvSpPr>
        <p:spPr>
          <a:xfrm>
            <a:off x="502920" y="2843278"/>
            <a:ext cx="11183112" cy="328803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【示例一】骆驼祥子</a:t>
            </a:r>
            <a:r>
              <a:rPr lang="en-US" altLang="zh-CN" sz="1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灰色</a:t>
            </a:r>
            <a:r>
              <a:rPr lang="en-US" altLang="zh-CN" sz="1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首先，小说发生在旧社会的北平，除了故宫和王府，大部分四合院、城墙</a:t>
            </a:r>
            <a:r>
              <a:rPr lang="en-US" altLang="zh-CN" sz="1800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，都是灰</a:t>
            </a:r>
            <a:endParaRPr lang="en-US" altLang="zh-CN" sz="1800" b="1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色的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；而军阀统治下的旧北平，兵匪横行，百姓贫困，是一个缺少生气的灰败世界。其次</a:t>
            </a:r>
            <a:r>
              <a:rPr lang="en-US" altLang="zh-CN" sz="1800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，祥子的人生起起落</a:t>
            </a:r>
            <a:endParaRPr lang="en-US" altLang="zh-CN" sz="1800" b="1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落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，被劫掠、被敲诈、被压迫，他无论如何努力，都挣脱不了被吞噬的命运</a:t>
            </a:r>
            <a:r>
              <a:rPr lang="en-US" altLang="zh-CN" sz="1800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。他和周围许多底层劳动人民的人</a:t>
            </a:r>
            <a:endParaRPr lang="en-US" altLang="zh-CN" sz="1800" b="1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生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，都是灰败、沉重、充满苦难的。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【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示例二】红岩</a:t>
            </a:r>
            <a:r>
              <a:rPr lang="en-US" altLang="zh-CN" sz="1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红色</a:t>
            </a:r>
            <a:r>
              <a:rPr lang="en-US" altLang="zh-CN" sz="1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首先，红色是小说环境的重要色彩。故事发生在重庆这一多红色岩石的地方</a:t>
            </a:r>
            <a:r>
              <a:rPr lang="en-US" altLang="zh-CN" sz="1800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；中共中央</a:t>
            </a:r>
            <a:endParaRPr lang="en-US" altLang="zh-CN" sz="1800" b="1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驻重庆办事处所在的地方叫红岩村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，附近有巨大的红色岩石。其次，红色也是小说人物精神、信仰的色彩</a:t>
            </a:r>
            <a:r>
              <a:rPr lang="en-US" altLang="zh-CN" sz="1800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。关</a:t>
            </a:r>
            <a:endParaRPr lang="en-US" altLang="zh-CN" sz="1800" b="1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押革命者的渣滓洞建于悬崖之上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，革命者的鲜血染红了岩石；许云峰、江姐等人对“红旗必将插遍全中国</a:t>
            </a:r>
            <a:r>
              <a:rPr lang="en-US" altLang="zh-CN" sz="1800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”有坚</a:t>
            </a:r>
            <a:endParaRPr lang="en-US" altLang="zh-CN" sz="1800" b="1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100"/>
              </a:lnSpc>
            </a:pPr>
            <a:r>
              <a:rPr lang="en-US" altLang="zh-CN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定的信仰</a:t>
            </a:r>
            <a:r>
              <a:rPr lang="en-US" altLang="zh-CN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，一片丹心向党。红色，是革命的颜色。</a:t>
            </a:r>
            <a:endParaRPr lang="en-US" altLang="zh-CN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7_AN.57_2#4cf6cf7e1?vcp=1&amp;pid=fbd4673d8&amp;color=0,0,0&amp;mp=1&amp;vtp=1&amp;bt=1&amp;bbb=1&amp;hb=1"/>
          <p:cNvSpPr/>
          <p:nvPr/>
        </p:nvSpPr>
        <p:spPr>
          <a:xfrm>
            <a:off x="502920" y="2032733"/>
            <a:ext cx="11183112" cy="32878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【示例三】平凡的世界</a:t>
            </a:r>
            <a:r>
              <a:rPr lang="en-US" altLang="zh-CN" sz="1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土黄色</a:t>
            </a:r>
            <a:r>
              <a:rPr lang="en-US" altLang="zh-CN" sz="1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首先，小说讲述的故事发生在黄土高原上的双水村、原西县等地</a:t>
            </a:r>
            <a:r>
              <a:rPr lang="en-US" altLang="zh-CN" sz="1800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，土黄色是环</a:t>
            </a:r>
            <a:endParaRPr lang="en-US" altLang="zh-CN" sz="1800" b="1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境色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。其次，小说主人公之一孙少安虽然出身贫寒，但是他顽强坚韧，先带领生产队实行责任制</a:t>
            </a:r>
            <a:r>
              <a:rPr lang="en-US" altLang="zh-CN" sz="1800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，后来回村建</a:t>
            </a:r>
            <a:endParaRPr lang="en-US" altLang="zh-CN" sz="1800" b="1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窑烧砖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，带领大家共同脱贫。他的身上充分体现了一个农民的勤劳、朴实、坚强、宽厚</a:t>
            </a:r>
            <a:r>
              <a:rPr lang="en-US" altLang="zh-CN" sz="1800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。而土黄色代表着厚重</a:t>
            </a:r>
            <a:endParaRPr lang="en-US" altLang="zh-CN" sz="1800" b="1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朴素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，正是孙少安的精神品质的写照。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【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示例四】儒林外史</a:t>
            </a:r>
            <a:r>
              <a:rPr lang="en-US" altLang="zh-CN" sz="1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黑色</a:t>
            </a:r>
            <a:r>
              <a:rPr lang="en-US" altLang="zh-CN" sz="1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小说刻画了各种深受八股科举制度毒害的儒生形象，周进、范进醉心制艺</a:t>
            </a:r>
            <a:r>
              <a:rPr lang="en-US" altLang="zh-CN" sz="1800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、热衷功</a:t>
            </a:r>
            <a:endParaRPr lang="en-US" altLang="zh-CN" sz="1800" b="1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名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，执着科举，几成疯魔，一入官场随即同流合污；汤奉、王惠做的是父母官，求的是雪花银</a:t>
            </a:r>
            <a:r>
              <a:rPr lang="en-US" altLang="zh-CN" sz="1800" b="1" i="0">
                <a:solidFill>
                  <a:srgbClr val="FF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1800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本该风正气</a:t>
            </a:r>
            <a:endParaRPr lang="en-US" altLang="zh-CN" sz="1800" b="1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清的儒林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，充斥着各种腐朽、扭曲、荒诞的黑暗现象。小说展示的时代，官场腐败、社会风气败坏</a:t>
            </a:r>
            <a:r>
              <a:rPr lang="en-US" altLang="zh-CN" sz="1800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，是沉重而</a:t>
            </a:r>
            <a:endParaRPr lang="en-US" altLang="zh-CN" sz="1800" b="1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100"/>
              </a:lnSpc>
            </a:pPr>
            <a:r>
              <a:rPr lang="en-US" altLang="zh-CN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黑暗的</a:t>
            </a:r>
            <a:r>
              <a:rPr lang="en-US" altLang="zh-CN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。（6分）</a:t>
            </a:r>
            <a:endParaRPr lang="en-US" altLang="zh-CN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7_BD.58_1#0e2068563?sp=1&amp;vcp=1&amp;pid=fbd4673d8&amp;color=0,0,0&amp;vtp=1&amp;bt=1&amp;bbb=1&amp;hb=1"/>
          <p:cNvSpPr/>
          <p:nvPr/>
        </p:nvSpPr>
        <p:spPr>
          <a:xfrm>
            <a:off x="502920" y="1361157"/>
            <a:ext cx="11183112" cy="7732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4.【2024丽水一模改编】借助《给青年的十二封信》中的观点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，给正站在人生歧路上的一位名著人物写一封简短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的书信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。可以鼓励他走出困境，也可以向他表达敬意。书信要结合名著内容，不超过150字。（8分）</a:t>
            </a:r>
            <a:endParaRPr lang="en-US" altLang="zh-CN" dirty="0"/>
          </a:p>
        </p:txBody>
      </p:sp>
      <p:graphicFrame>
        <p:nvGraphicFramePr>
          <p:cNvPr id="37" name="QO_7_BD.58_2#0e2068563?colgroup=4,26,15&amp;vcp=1&amp;pid=fbd4673d8&amp;color=0,0,0&amp;vtp=1&amp;bbb=1&amp;hb=1"/>
          <p:cNvGraphicFramePr>
            <a:graphicFrameLocks noGrp="1"/>
          </p:cNvGraphicFramePr>
          <p:nvPr/>
        </p:nvGraphicFramePr>
        <p:xfrm>
          <a:off x="502920" y="2269334"/>
          <a:ext cx="11146536" cy="1514031"/>
        </p:xfrm>
        <a:graphic>
          <a:graphicData uri="http://schemas.openxmlformats.org/drawingml/2006/table">
            <a:tbl>
              <a:tblPr/>
              <a:tblGrid>
                <a:gridCol w="1234440"/>
                <a:gridCol w="6172200"/>
                <a:gridCol w="3739896"/>
              </a:tblGrid>
              <a:tr h="385382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篇</a:t>
                      </a:r>
                      <a:r>
                        <a:rPr lang="en-US" altLang="zh-CN" sz="18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8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名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主要观点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备选人物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28649"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2900"/>
                        </a:lnSpc>
                      </a:pP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《谈摆</a:t>
                      </a:r>
                      <a:endParaRPr lang="en-US" altLang="zh-CN" sz="18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脱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》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2900"/>
                        </a:lnSpc>
                      </a:pP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世间有很多人站在歧路上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既不肯有所舍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便不能有所取</a:t>
                      </a:r>
                      <a:r>
                        <a:rPr lang="en-US" altLang="zh-CN" sz="18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endParaRPr lang="en-US" altLang="zh-CN" sz="1800" b="0" i="0" spc="-10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2900"/>
                        </a:lnSpc>
                      </a:pP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心境由此苦痛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要免除这种人生悲剧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须摆脱开来</a:t>
                      </a:r>
                      <a:r>
                        <a:rPr lang="en-US" altLang="zh-CN" sz="18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拿得</a:t>
                      </a:r>
                      <a:endParaRPr lang="en-US" altLang="zh-CN" sz="18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楷体" panose="02010609060101010101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起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放得下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认定一个目标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就要专心致志向那里走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2900"/>
                        </a:lnSpc>
                      </a:pP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祥子（《骆驼祥子》）</a:t>
                      </a:r>
                      <a:endParaRPr lang="en-US" altLang="zh-CN" sz="1200" dirty="0"/>
                    </a:p>
                    <a:p>
                      <a:pPr algn="l" latinLnBrk="1" hangingPunct="0">
                        <a:lnSpc>
                          <a:spcPts val="2900"/>
                        </a:lnSpc>
                      </a:pP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保尔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（《钢铁是怎样炼成的》）</a:t>
                      </a:r>
                      <a:endParaRPr lang="en-US" altLang="zh-CN" sz="1200" dirty="0"/>
                    </a:p>
                    <a:p>
                      <a:pPr algn="l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王冕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（《儒林外史》）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QO_7_AN.59_1#0e2068563?vcp=1&amp;pid=fbd4673d8&amp;color=0,0,0&amp;vtp=1&amp;bbb=1&amp;hb=1"/>
          <p:cNvSpPr/>
          <p:nvPr/>
        </p:nvSpPr>
        <p:spPr>
          <a:xfrm>
            <a:off x="502920" y="3920333"/>
            <a:ext cx="11183112" cy="20305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【示例】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尊</a:t>
            </a:r>
            <a:r>
              <a:rPr lang="en-US" altLang="zh-CN" sz="1800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敬的王冕先生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1" i="0">
                <a:solidFill>
                  <a:srgbClr val="FF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您好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！您在艰苦的生活中自学成才，不满二十岁，就精通经史、天文、地理。但聪颖异常的您</a:t>
            </a:r>
            <a:r>
              <a:rPr lang="en-US" altLang="zh-CN" sz="1800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，向来读书</a:t>
            </a:r>
            <a:endParaRPr lang="en-US" altLang="zh-CN" sz="1800" b="1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只为明理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，不为世俗。听说朝廷要征辟您出去做官，您便招呼也不打，连夜逃往会稽山中</a:t>
            </a:r>
            <a:r>
              <a:rPr lang="en-US" altLang="zh-CN" sz="1800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。您信守了母亲的临</a:t>
            </a:r>
            <a:endParaRPr lang="en-US" altLang="zh-CN" sz="1800" b="1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100"/>
              </a:lnSpc>
            </a:pPr>
            <a:r>
              <a:rPr lang="en-US" altLang="zh-CN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终遗言</a:t>
            </a:r>
            <a:r>
              <a:rPr lang="en-US" altLang="zh-CN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，也坚守了自己的原则。站在人生的十字路口，您总是能有所舍弃，又有所坚持，着实令人敬佩！（8分）</a:t>
            </a:r>
            <a:endParaRPr lang="en-US" altLang="zh-CN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7_BD.60_1#94c26f291?sp=1&amp;vcp=1&amp;pid=fbd4673d8&amp;color=0,0,0&amp;vtp=1&amp;bt=1&amp;bbb=1&amp;hb=1"/>
          <p:cNvSpPr/>
          <p:nvPr/>
        </p:nvSpPr>
        <p:spPr>
          <a:xfrm>
            <a:off x="502920" y="2213072"/>
            <a:ext cx="11183112" cy="28687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5.【2024宁波鄞州区一模】文学名著中有很多“遇见”的经典场景，请你从中选取一个，仿照示例进行赏析。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要求：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内容符合原著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，赏析条理清楚。（6分）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.孙悟空与唐僧的第一次遇见（吴承恩《西游记》）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.周进与范进的第一次遇见（吴敬梓《儒林外史》）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.林冲与鲁智深的第一次遇见（施耐庵《水浒传》）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.斯诺和周恩来的第一次遇见（埃德加·斯诺《红星照耀中国》）</a:t>
            </a:r>
            <a:endParaRPr lang="en-US" altLang="zh-CN" sz="1800" dirty="0"/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.保尔和朱赫来的第一次遇见（奥斯特洛夫斯基《钢铁是怎样炼成的》）</a:t>
            </a:r>
            <a:endParaRPr lang="en-US" altLang="zh-CN" dirty="0"/>
          </a:p>
        </p:txBody>
      </p:sp>
    </p:spTree>
  </p:cSld>
  <p:clrMapOvr>
    <a:masterClrMapping/>
  </p:clrMapOvr>
  <p:transition>
    <p:split dir="in"/>
  </p:transition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7_BD.60_2#94c26f291?vcp=1&amp;pid=fbd4673d8&amp;color=0,0,0&amp;mp=1&amp;vtp=1&amp;bt=1&amp;bbb=1&amp;hb=1"/>
          <p:cNvSpPr/>
          <p:nvPr/>
        </p:nvSpPr>
        <p:spPr>
          <a:xfrm>
            <a:off x="502920" y="1828485"/>
            <a:ext cx="11183112" cy="37039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【示例】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一天黄昏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简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·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爱在外出替费尔法克斯太太送信的路上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邂逅刚从国外归来的庄园的主人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——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罗切斯特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他的马滑倒了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他也受了伤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简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·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爱见此情形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不顾罗切斯特的无理和粗暴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帮助他重新骑上了马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初次遇见的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时间安排在黄昏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这是美好的瞬间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简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·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爱驻足流连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享受难得一见的景色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被动乏味的生活出现了新鲜的气象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标志着简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·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爱千篇一律的生活开始发生变化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黄昏也是归家心切的瞬间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罗切斯特归来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而简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·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爱出去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归来是原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有生活的改变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出去也是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出去和归来发生了初次的碰撞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也预示了后面情节的反复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由于初次相见安排在小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径旁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简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·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爱当然不会知道这个不英俊却黝黑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强壮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严肃的中年男人是罗切斯特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而罗切斯特却能从与简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·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爱的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简单对话中获知简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·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爱的身份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简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·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爱不知道罗切斯特将怎样改变她的命运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这次不期而遇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本来是一件无足轻重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既不浪漫也无趣味的事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但变化的种子萌芽了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1800" dirty="0"/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我选</a:t>
            </a: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___（填序号），我的赏析如下：____</a:t>
            </a:r>
            <a:endParaRPr lang="en-US" altLang="zh-CN" dirty="0"/>
          </a:p>
        </p:txBody>
      </p:sp>
    </p:spTree>
  </p:cSld>
  <p:clrMapOvr>
    <a:masterClrMapping/>
  </p:clrMapOvr>
  <p:transition>
    <p:split dir="in"/>
  </p:transition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7_AN.61_1#94c26f291?vcp=1&amp;pid=fbd4673d8&amp;color=0,0,0&amp;vtp=1&amp;bt=1&amp;bbb=1&amp;hb=1"/>
          <p:cNvSpPr/>
          <p:nvPr/>
        </p:nvSpPr>
        <p:spPr>
          <a:xfrm>
            <a:off x="502920" y="2038988"/>
            <a:ext cx="11183112" cy="328803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【示例一】A</a:t>
            </a:r>
            <a:r>
              <a:rPr lang="en-US" altLang="zh-CN" sz="1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五行山下，被镇压山底五百年的孙悟空与唐僧第一次相遇。地点安排在五行山，</a:t>
            </a:r>
            <a:r>
              <a:rPr lang="en-US" altLang="zh-CN" sz="1800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这是佛法的指引。</a:t>
            </a:r>
            <a:endParaRPr lang="en-US" altLang="zh-CN" sz="1800" b="1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孙悟空因大闹天宫被无边佛法镇压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，不羁的野性与强烈的反抗都被束缚限制。</a:t>
            </a:r>
            <a:r>
              <a:rPr lang="en-US" altLang="zh-CN" sz="1800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唐僧也因传承佛法的坚定信念，</a:t>
            </a:r>
            <a:endParaRPr lang="en-US" altLang="zh-CN" sz="1800" b="1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一路西行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，对石猴心生怜悯，便排除万难行至极巅之处揭去如来六字真言，解救悟空，收他为徒</a:t>
            </a:r>
            <a:r>
              <a:rPr lang="en-US" altLang="zh-CN" sz="1800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，起混名为行</a:t>
            </a:r>
            <a:endParaRPr lang="en-US" altLang="zh-CN" sz="1800" b="1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者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。慈悲为怀的师父与我行我素的徒弟，注定要在后面的情节中爆发数次冲突</a:t>
            </a:r>
            <a:r>
              <a:rPr lang="en-US" altLang="zh-CN" sz="1800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。自由后悟空先是打死老虎做虎</a:t>
            </a:r>
            <a:endParaRPr lang="en-US" altLang="zh-CN" sz="1800" b="1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皮裙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，后又打死六个强盗，唐僧抱怨悟空狠辣。悟空气愤，纵云离开唐僧。他打死老虎、惩治强盗的行为</a:t>
            </a:r>
            <a:r>
              <a:rPr lang="en-US" altLang="zh-CN" sz="1800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，看</a:t>
            </a:r>
            <a:endParaRPr lang="en-US" altLang="zh-CN" sz="1800" b="1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似是对邪恶的惩罚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，实则反映了他对力量的滥用和内心深处的狂放不羁。这种狂放不羁与唐僧的仁慈</a:t>
            </a:r>
            <a:r>
              <a:rPr lang="en-US" altLang="zh-CN" sz="1800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、忍耐形</a:t>
            </a:r>
            <a:endParaRPr lang="en-US" altLang="zh-CN" sz="1800" b="1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成了鲜明的对比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，两个性格和信仰截然不同的灵魂之间的碰撞，揭示了深层次的心理变化和人性的挣扎</a:t>
            </a:r>
            <a:r>
              <a:rPr lang="en-US" altLang="zh-CN" sz="1800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，无疑</a:t>
            </a:r>
            <a:endParaRPr lang="en-US" altLang="zh-CN" sz="1800" b="1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100"/>
              </a:lnSpc>
            </a:pPr>
            <a:r>
              <a:rPr lang="en-US" altLang="zh-CN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为后续的取经之旅奠定了复杂而坚实的基础</a:t>
            </a:r>
            <a:r>
              <a:rPr lang="en-US" altLang="zh-CN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#cfccecdf1.fixed?vcp=1&amp;pid=3fcaf1f99&amp;color=89,89,89&amp;vtp=1&amp;bbb=1"/>
          <p:cNvSpPr/>
          <p:nvPr/>
        </p:nvSpPr>
        <p:spPr>
          <a:xfrm>
            <a:off x="219456" y="2441448"/>
            <a:ext cx="11740896" cy="1106424"/>
          </a:xfrm>
          <a:prstGeom prst="rect">
            <a:avLst/>
          </a:prstGeom>
          <a:noFill/>
        </p:spPr>
        <p:txBody>
          <a:bodyPr wrap="none" lIns="0" tIns="0" rIns="0" bIns="0" rtlCol="0" anchor="b"/>
          <a:lstStyle/>
          <a:p>
            <a:pPr algn="ctr" latinLnBrk="1">
              <a:lnSpc>
                <a:spcPts val="8300"/>
              </a:lnSpc>
            </a:pPr>
            <a:r>
              <a:rPr lang="en-US" altLang="zh-CN" sz="6600" b="1" i="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模块一</a:t>
            </a:r>
            <a:r>
              <a:rPr lang="en-US" altLang="zh-CN" sz="6600" b="1" i="0" dirty="0">
                <a:solidFill>
                  <a:srgbClr val="59595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6600" b="1" i="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积累与运用</a:t>
            </a:r>
            <a:endParaRPr lang="en-US" altLang="zh-CN" sz="6600" dirty="0"/>
          </a:p>
        </p:txBody>
      </p:sp>
      <p:pic>
        <p:nvPicPr>
          <p:cNvPr id="3" name="C_2#cfccecdf1.fixed?vcp=1&amp;pid=3fcaf1f99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660136" y="3794760"/>
            <a:ext cx="832104" cy="658368"/>
          </a:xfrm>
          <a:prstGeom prst="rect">
            <a:avLst/>
          </a:prstGeom>
        </p:spPr>
      </p:pic>
    </p:spTree>
  </p:cSld>
  <p:clrMapOvr>
    <a:masterClrMapping/>
  </p:clrMapOvr>
  <p:transition>
    <p:split dir="in"/>
  </p:transition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7_AN.61_2#94c26f291?vcp=1&amp;pid=fbd4673d8&amp;color=0,0,0&amp;mp=1&amp;vtp=1&amp;bt=1&amp;bbb=1&amp;hb=1"/>
          <p:cNvSpPr/>
          <p:nvPr/>
        </p:nvSpPr>
        <p:spPr>
          <a:xfrm>
            <a:off x="502920" y="896112"/>
            <a:ext cx="11183112" cy="563753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【示例二】B</a:t>
            </a:r>
            <a:r>
              <a:rPr lang="en-US" altLang="zh-CN" sz="1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周进与范进的第一次遇见是在考场，他们二人的名字中都有“进”字，都带着意为“进学”“中举</a:t>
            </a:r>
            <a:r>
              <a:rPr lang="en-US" altLang="zh-CN" sz="1800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”“进</a:t>
            </a:r>
            <a:endParaRPr lang="en-US" altLang="zh-CN" sz="1800" b="1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200"/>
              </a:lnSpc>
            </a:pPr>
            <a:r>
              <a:rPr lang="en-US" altLang="zh-CN" sz="1800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士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”的科举烙印，这也正是他们二人追求半生也不愿舍弃的执念。初次相遇时，周进已实现了他的梦想</a:t>
            </a:r>
            <a:r>
              <a:rPr lang="en-US" altLang="zh-CN" sz="1800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，考中进</a:t>
            </a:r>
            <a:endParaRPr lang="en-US" altLang="zh-CN" sz="1800" b="1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200"/>
              </a:lnSpc>
            </a:pPr>
            <a:r>
              <a:rPr lang="en-US" altLang="zh-CN" sz="1800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士当上广东学道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，是这场考试的主考官，绯袍金带，何等辉煌；而范进还只是个面黄肌瘦、衣衫褴褛</a:t>
            </a:r>
            <a:r>
              <a:rPr lang="en-US" altLang="zh-CN" sz="1800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、渴望考</a:t>
            </a:r>
            <a:endParaRPr lang="en-US" altLang="zh-CN" sz="1800" b="1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200"/>
              </a:lnSpc>
            </a:pPr>
            <a:r>
              <a:rPr lang="en-US" altLang="zh-CN" sz="1800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中的考生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。范进交卷时，两人一番交谈，周进透过范进看到了之前屡考不中、受尽冷眼的自己</a:t>
            </a:r>
            <a:r>
              <a:rPr lang="en-US" altLang="zh-CN" sz="1800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，出于对相同境</a:t>
            </a:r>
            <a:endParaRPr lang="en-US" altLang="zh-CN" sz="1800" b="1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200"/>
              </a:lnSpc>
            </a:pPr>
            <a:r>
              <a:rPr lang="en-US" altLang="zh-CN" sz="1800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遇的沦落者的同情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，也为了抚平自己多年不中的不平之气，特地把范进的文章看了三遍</a:t>
            </a:r>
            <a:r>
              <a:rPr lang="en-US" altLang="zh-CN" sz="1800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，以第一名的成绩录取</a:t>
            </a:r>
            <a:endParaRPr lang="en-US" altLang="zh-CN" sz="1800" b="1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200"/>
              </a:lnSpc>
            </a:pPr>
            <a:r>
              <a:rPr lang="en-US" altLang="zh-CN" sz="1800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范进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。初次相见安排在考场，照应了前文周进以在考场哭号板的凄惨姿态，获得他人的同情与资助</a:t>
            </a:r>
            <a:r>
              <a:rPr lang="en-US" altLang="zh-CN" sz="1800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，转变自己</a:t>
            </a:r>
            <a:endParaRPr lang="en-US" altLang="zh-CN" sz="1800" b="1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200"/>
              </a:lnSpc>
            </a:pPr>
            <a:r>
              <a:rPr lang="en-US" altLang="zh-CN" sz="1800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本来潦倒一生的命运的情节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；而范进也是以头发花白仍困于考场的困窘姿态，获得了周进的怜悯与关照</a:t>
            </a:r>
            <a:r>
              <a:rPr lang="en-US" altLang="zh-CN" sz="1800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，从而</a:t>
            </a:r>
            <a:endParaRPr lang="en-US" altLang="zh-CN" sz="1800" b="1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200"/>
              </a:lnSpc>
            </a:pPr>
            <a:r>
              <a:rPr lang="en-US" altLang="zh-CN" sz="1800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成功考中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。这次遇见也预示着后文众多读书人困于科举、失去自我的悲剧命运。</a:t>
            </a:r>
            <a:endParaRPr lang="en-US" altLang="zh-CN" sz="1800" dirty="0"/>
          </a:p>
          <a:p>
            <a:pPr latinLnBrk="1">
              <a:lnSpc>
                <a:spcPts val="3200"/>
              </a:lnSpc>
            </a:pPr>
            <a:r>
              <a:rPr lang="en-US" altLang="zh-CN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【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示例三】C</a:t>
            </a:r>
            <a:r>
              <a:rPr lang="en-US" altLang="zh-CN" sz="1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在大相国寺的菜园中，鲁智深正在泼皮面前使动浑铁禅杖，墙外传来一声喝彩</a:t>
            </a:r>
            <a:r>
              <a:rPr lang="en-US" altLang="zh-CN" sz="1800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，这喝彩正是来自</a:t>
            </a:r>
            <a:endParaRPr lang="en-US" altLang="zh-CN" sz="1800" b="1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200"/>
              </a:lnSpc>
            </a:pPr>
            <a:r>
              <a:rPr lang="en-US" altLang="zh-CN" sz="1800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八十万禁军教头林冲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。正是这一声好，让二者一见如故，相谈甚欢。一个是落魄江湖浑身是胆的旧提辖</a:t>
            </a:r>
            <a:r>
              <a:rPr lang="en-US" altLang="zh-CN" sz="1800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，一个</a:t>
            </a:r>
            <a:endParaRPr lang="en-US" altLang="zh-CN" sz="1800" b="1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200"/>
              </a:lnSpc>
            </a:pPr>
            <a:r>
              <a:rPr lang="en-US" altLang="zh-CN" sz="1800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是威名远播的禁军教头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，惺惺相惜的两位英雄，遂结为异姓兄弟。这也为后文在林冲落难被害之际</a:t>
            </a:r>
            <a:r>
              <a:rPr lang="en-US" altLang="zh-CN" sz="1800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，鲁智深一</a:t>
            </a:r>
            <a:endParaRPr lang="en-US" altLang="zh-CN" sz="1800" b="1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200"/>
              </a:lnSpc>
            </a:pPr>
            <a:r>
              <a:rPr lang="en-US" altLang="zh-CN" sz="1800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路护送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，保住了林冲的命做伏笔。初次相见安排在大相国寺，佛门清净之地，原是最干净纯粹之处</a:t>
            </a:r>
            <a:r>
              <a:rPr lang="en-US" altLang="zh-CN" sz="1800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，但其中却</a:t>
            </a:r>
            <a:endParaRPr lang="en-US" altLang="zh-CN" sz="1800" b="1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200"/>
              </a:lnSpc>
            </a:pPr>
            <a:r>
              <a:rPr lang="en-US" altLang="zh-CN" sz="1800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收留着因见义勇为背上血债的鲁智深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，又包藏着光天化日之下调戏良家妇女的高衙内。从寺庙这一角</a:t>
            </a:r>
            <a:r>
              <a:rPr lang="en-US" altLang="zh-CN" sz="1800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，我们窥</a:t>
            </a:r>
            <a:endParaRPr lang="en-US" altLang="zh-CN" sz="1800" b="1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100"/>
              </a:lnSpc>
            </a:pPr>
            <a:r>
              <a:rPr lang="en-US" altLang="zh-CN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见了北宋末年社会的黑暗腐朽</a:t>
            </a:r>
            <a:r>
              <a:rPr lang="en-US" altLang="zh-CN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，也预示了后面的英雄被逼上梁山的情节。</a:t>
            </a:r>
            <a:endParaRPr lang="en-US" altLang="zh-CN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7_AN.61_3#94c26f291?vcp=1&amp;pid=fbd4673d8&amp;color=0,0,0&amp;mp=1&amp;vtp=1&amp;bt=1&amp;bbb=1&amp;hb=1"/>
          <p:cNvSpPr/>
          <p:nvPr/>
        </p:nvSpPr>
        <p:spPr>
          <a:xfrm>
            <a:off x="502920" y="896112"/>
            <a:ext cx="11183112" cy="56373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【示例四】D</a:t>
            </a:r>
            <a:r>
              <a:rPr lang="en-US" altLang="zh-CN" sz="1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初次相遇是在苏区的安塞，斯诺历尽千辛万苦好不容易来到此处</a:t>
            </a:r>
            <a:r>
              <a:rPr lang="en-US" altLang="zh-CN" sz="1800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，此时的他对陌生的红军心怀警</a:t>
            </a:r>
            <a:endParaRPr lang="en-US" altLang="zh-CN" sz="1800" b="1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200"/>
              </a:lnSpc>
            </a:pPr>
            <a:r>
              <a:rPr lang="en-US" altLang="zh-CN" sz="1800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惕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，看见红军演习，都在暗暗担心自己的命运。而周恩来用英语向斯诺这个美国人打招呼，语气温和文雅</a:t>
            </a:r>
            <a:r>
              <a:rPr lang="en-US" altLang="zh-CN" sz="1800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，友</a:t>
            </a:r>
            <a:endParaRPr lang="en-US" altLang="zh-CN" sz="1800" b="1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200"/>
              </a:lnSpc>
            </a:pPr>
            <a:r>
              <a:rPr lang="en-US" altLang="zh-CN" sz="1800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好地接待了斯诺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，不仅允许斯诺自由行动，还为斯诺设计了九十二天的访问行程，</a:t>
            </a:r>
            <a:r>
              <a:rPr lang="en-US" altLang="zh-CN" sz="1800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改变了斯诺对红军的印象。</a:t>
            </a:r>
            <a:endParaRPr lang="en-US" altLang="zh-CN" sz="1800" b="1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200"/>
              </a:lnSpc>
            </a:pPr>
            <a:r>
              <a:rPr lang="en-US" altLang="zh-CN" sz="1800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通过英语交流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，斯诺了解了周恩来，他不凡的气度和接轨国际的视野与国民党“无知土匪</a:t>
            </a:r>
            <a:r>
              <a:rPr lang="en-US" altLang="zh-CN" sz="1800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”之类的宣传形成了鲜</a:t>
            </a:r>
            <a:endParaRPr lang="en-US" altLang="zh-CN" sz="1800" b="1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200"/>
              </a:lnSpc>
            </a:pPr>
            <a:r>
              <a:rPr lang="en-US" altLang="zh-CN" sz="1800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明对比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。从用英语打招呼的周恩来开始，斯诺在之后的旅程中，还碰到了众多曾经留过学</a:t>
            </a:r>
            <a:r>
              <a:rPr lang="en-US" altLang="zh-CN" sz="1800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、熟知国内外情况的</a:t>
            </a:r>
            <a:endParaRPr lang="en-US" altLang="zh-CN" sz="1800" b="1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200"/>
              </a:lnSpc>
            </a:pPr>
            <a:r>
              <a:rPr lang="en-US" altLang="zh-CN" sz="1800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红军指挥员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，以及热情学习国际形势的普通红军战士。而斯诺对周恩来等红军将士热情的赞美</a:t>
            </a:r>
            <a:r>
              <a:rPr lang="en-US" altLang="zh-CN" sz="1800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，也让世界了解</a:t>
            </a:r>
            <a:endParaRPr lang="en-US" altLang="zh-CN" sz="1800" b="1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200"/>
              </a:lnSpc>
            </a:pPr>
            <a:r>
              <a:rPr lang="en-US" altLang="zh-CN" sz="1800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了红军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、了解了中国，斯诺坚信中国共产党及其领导的革命事业会犹如一颗闪亮的红星</a:t>
            </a:r>
            <a:r>
              <a:rPr lang="en-US" altLang="zh-CN" sz="1800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，不仅照耀着中国的西</a:t>
            </a:r>
            <a:endParaRPr lang="en-US" altLang="zh-CN" sz="1800" b="1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200"/>
              </a:lnSpc>
            </a:pPr>
            <a:r>
              <a:rPr lang="en-US" altLang="zh-CN" sz="1800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北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，而且必将照耀全中国。</a:t>
            </a:r>
            <a:endParaRPr lang="en-US" altLang="zh-CN" sz="1800" dirty="0"/>
          </a:p>
          <a:p>
            <a:pPr latinLnBrk="1">
              <a:lnSpc>
                <a:spcPts val="3200"/>
              </a:lnSpc>
            </a:pPr>
            <a:r>
              <a:rPr lang="en-US" altLang="zh-CN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【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示例五】E</a:t>
            </a:r>
            <a:r>
              <a:rPr lang="en-US" altLang="zh-CN" sz="1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在自己家中，保尔通过哥哥阿尔焦姆认识了朱赫来——一个眼里流露出刚毅、</a:t>
            </a:r>
            <a:r>
              <a:rPr lang="en-US" altLang="zh-CN" sz="1800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谨慎的强壮男子，</a:t>
            </a:r>
            <a:endParaRPr lang="en-US" altLang="zh-CN" sz="1800" b="1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200"/>
              </a:lnSpc>
            </a:pPr>
            <a:r>
              <a:rPr lang="en-US" altLang="zh-CN" sz="1800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他将进入发电厂工作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。同为工人的身份，让他们在底层的劳动生活中认识到劳动的重要性和价值</a:t>
            </a:r>
            <a:r>
              <a:rPr lang="en-US" altLang="zh-CN" sz="1800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，并从中汲取</a:t>
            </a:r>
            <a:endParaRPr lang="en-US" altLang="zh-CN" sz="1800" b="1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200"/>
              </a:lnSpc>
            </a:pPr>
            <a:r>
              <a:rPr lang="en-US" altLang="zh-CN" sz="1800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力量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。这也预示着在之后的情节中，他们将始终保持对工人阶级的关注，并努力争取工人的权益</a:t>
            </a:r>
            <a:r>
              <a:rPr lang="en-US" altLang="zh-CN" sz="1800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。年龄与阅历</a:t>
            </a:r>
            <a:endParaRPr lang="en-US" altLang="zh-CN" sz="1800" b="1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200"/>
              </a:lnSpc>
            </a:pPr>
            <a:r>
              <a:rPr lang="en-US" altLang="zh-CN" sz="1800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的差距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，让还有些幼稚贪玩的小保尔深受这位坚定的老布尔什维克的感召。他常教导保尔打拳</a:t>
            </a:r>
            <a:r>
              <a:rPr lang="en-US" altLang="zh-CN" sz="1800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、讲述布尔什维</a:t>
            </a:r>
            <a:endParaRPr lang="en-US" altLang="zh-CN" sz="1800" b="1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200"/>
              </a:lnSpc>
            </a:pPr>
            <a:r>
              <a:rPr lang="en-US" altLang="zh-CN" sz="1800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克的故事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，并鼓励保尔要敢于拼搏。这使得保尔变得英勇，成长为一名斗士</a:t>
            </a:r>
            <a:r>
              <a:rPr lang="en-US" altLang="zh-CN" sz="1800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。朱赫来在保尔身上看见了自己的</a:t>
            </a:r>
            <a:endParaRPr lang="en-US" altLang="zh-CN" sz="1800" b="1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100"/>
              </a:lnSpc>
            </a:pPr>
            <a:r>
              <a:rPr lang="en-US" altLang="zh-CN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过去</a:t>
            </a:r>
            <a:r>
              <a:rPr lang="en-US" altLang="zh-CN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，而保尔在仰望朱赫来的过程中坚定了自己的未来。（6分）</a:t>
            </a:r>
            <a:endParaRPr lang="en-US" altLang="zh-CN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7_BD.62_1#8e6385efe?sp=1&amp;vcp=1&amp;pid=fbd4673d8&amp;color=0,0,0&amp;vtp=1&amp;bt=1&amp;bbb=1"/>
          <p:cNvSpPr/>
          <p:nvPr/>
        </p:nvSpPr>
        <p:spPr>
          <a:xfrm>
            <a:off x="502920" y="1275622"/>
            <a:ext cx="11183112" cy="3541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1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6.【2024浙江县域联盟一模】根据下表的分类，陈述自己对“雅玩”的理解。（7分）</a:t>
            </a:r>
            <a:endParaRPr lang="en-US" altLang="zh-CN" sz="1800" dirty="0"/>
          </a:p>
        </p:txBody>
      </p:sp>
      <p:graphicFrame>
        <p:nvGraphicFramePr>
          <p:cNvPr id="43" name="QO_7_BD.62_2#8e6385efe?colgroup=4,11,31&amp;vcp=1&amp;pid=fbd4673d8&amp;color=0,0,0&amp;vtp=1&amp;bbb=1&amp;hb=1"/>
          <p:cNvGraphicFramePr>
            <a:graphicFrameLocks noGrp="1"/>
          </p:cNvGraphicFramePr>
          <p:nvPr/>
        </p:nvGraphicFramePr>
        <p:xfrm>
          <a:off x="502920" y="1757079"/>
          <a:ext cx="11155680" cy="3365564"/>
        </p:xfrm>
        <a:graphic>
          <a:graphicData uri="http://schemas.openxmlformats.org/drawingml/2006/table">
            <a:tbl>
              <a:tblPr/>
              <a:tblGrid>
                <a:gridCol w="1115568"/>
                <a:gridCol w="2670048"/>
                <a:gridCol w="7370064"/>
              </a:tblGrid>
              <a:tr h="385382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玩家品级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玩家特点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示</a:t>
                      </a:r>
                      <a:r>
                        <a:rPr lang="en-US" altLang="zh-CN" sz="18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8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例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46633"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极品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2900"/>
                        </a:lnSpc>
                      </a:pP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以趣为业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用心专一</a:t>
                      </a:r>
                      <a:r>
                        <a:rPr lang="en-US" altLang="zh-CN" sz="18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endParaRPr lang="en-US" altLang="zh-CN" sz="1800" b="0" i="0" spc="-10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享受生活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惠及他人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2900"/>
                        </a:lnSpc>
                      </a:pP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王世襄是极品玩家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他费尽一生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收藏文物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最后献国宝于故宫</a:t>
                      </a:r>
                      <a:r>
                        <a:rPr lang="en-US" altLang="zh-CN" sz="18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他玩</a:t>
                      </a:r>
                      <a:endParaRPr lang="en-US" altLang="zh-CN" sz="18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得通透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精通民俗文化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（根据《京华忆往》撰写）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43458"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上品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2900"/>
                        </a:lnSpc>
                      </a:pP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玩能补业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劳逸结合</a:t>
                      </a:r>
                      <a:r>
                        <a:rPr lang="en-US" altLang="zh-CN" sz="18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endParaRPr lang="en-US" altLang="zh-CN" sz="1800" b="0" i="0" spc="-10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凝聚心力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小有成就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2900"/>
                        </a:lnSpc>
                      </a:pP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①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___（填人名）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是上品玩家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他儿时给人放牛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自学画画</a:t>
                      </a:r>
                      <a:r>
                        <a:rPr lang="en-US" altLang="zh-CN" sz="18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结果画技</a:t>
                      </a:r>
                      <a:endParaRPr lang="en-US" altLang="zh-CN" sz="18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精湛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惹得知县老爷派人来请他作画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（根据《儒林外史》撰写）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46633"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中品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2900"/>
                        </a:lnSpc>
                      </a:pP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玩业分离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用心不专</a:t>
                      </a:r>
                      <a:r>
                        <a:rPr lang="en-US" altLang="zh-CN" sz="18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事</a:t>
                      </a:r>
                      <a:endParaRPr lang="en-US" altLang="zh-CN" sz="18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业无成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因私害义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2900"/>
                        </a:lnSpc>
                      </a:pP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大人国国王是中品玩家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他喜欢音乐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但十分鄙视火药武器</a:t>
                      </a:r>
                      <a:r>
                        <a:rPr lang="en-US" altLang="zh-CN" sz="18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最后在国</a:t>
                      </a:r>
                      <a:endParaRPr lang="en-US" altLang="zh-CN" sz="18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家遭受侵略时无力还击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（根据《格列佛游记》撰写）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43458"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下品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2900"/>
                        </a:lnSpc>
                      </a:pP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沉迷玩乐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昏聩无能</a:t>
                      </a:r>
                      <a:r>
                        <a:rPr lang="en-US" altLang="zh-CN" sz="18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endParaRPr lang="en-US" altLang="zh-CN" sz="1800" b="0" i="0" spc="-10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事业荒废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危及生命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2900"/>
                        </a:lnSpc>
                      </a:pP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宋徽宗是下品玩家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他喜欢蹴鞠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重用高俅等奸臣</a:t>
                      </a:r>
                      <a:r>
                        <a:rPr lang="en-US" altLang="zh-CN" sz="18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导致农民起义爆</a:t>
                      </a:r>
                      <a:endParaRPr lang="en-US" altLang="zh-CN" sz="18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发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最后成为金国的俘虏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客死他乡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（根据《②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___》撰写）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QO_8_BD.63_1#3f8598370?vcp=1&amp;pid=8e6385efe&amp;color=0,0,0&amp;vtp=1&amp;bbb=1"/>
          <p:cNvSpPr/>
          <p:nvPr/>
        </p:nvSpPr>
        <p:spPr>
          <a:xfrm>
            <a:off x="502920" y="5262279"/>
            <a:ext cx="11183112" cy="3541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1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（1）请在示例一栏中填写人名和篇名。（2分）</a:t>
            </a:r>
            <a:endParaRPr lang="en-US" altLang="zh-CN" sz="1800" dirty="0"/>
          </a:p>
        </p:txBody>
      </p:sp>
      <p:sp>
        <p:nvSpPr>
          <p:cNvPr id="5" name="QO_8_AN.64_1#3f8598370?vcp=1&amp;pid=8e6385efe&amp;color=0,0,0&amp;vtp=1&amp;bbb=1"/>
          <p:cNvSpPr/>
          <p:nvPr/>
        </p:nvSpPr>
        <p:spPr>
          <a:xfrm>
            <a:off x="502920" y="5659217"/>
            <a:ext cx="11183112" cy="3511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100"/>
              </a:lnSpc>
            </a:pPr>
            <a:r>
              <a:rPr lang="en-US" altLang="zh-CN" sz="1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【答案】</a:t>
            </a:r>
            <a:r>
              <a:rPr lang="en-US" altLang="zh-CN" sz="1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①王冕</a:t>
            </a:r>
            <a:r>
              <a:rPr lang="en-US" altLang="zh-CN" sz="1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②水浒传（每空1分,共2分）</a:t>
            </a:r>
            <a:endParaRPr lang="en-US" altLang="zh-CN" sz="1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build="p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8_BD.65_1#6d5b94fc4?sp=1&amp;vcp=1&amp;pid=8e6385efe&amp;color=0,0,0&amp;vtp=1&amp;bt=1&amp;bbb=1"/>
          <p:cNvSpPr/>
          <p:nvPr/>
        </p:nvSpPr>
        <p:spPr>
          <a:xfrm>
            <a:off x="502920" y="1384874"/>
            <a:ext cx="11183112" cy="16114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（2）选项中的人物属于哪种品级的玩家？任选一个，仿照上表中的示例阐明理由。（5分）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.法布尔（《昆虫记》）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.匡超人（《儒林外史》）</a:t>
            </a:r>
            <a:endParaRPr lang="en-US" altLang="zh-CN" sz="1800" dirty="0"/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.“我”（《阿长与〈山海经〉》）</a:t>
            </a:r>
            <a:endParaRPr lang="en-US" altLang="zh-CN" sz="1800" dirty="0"/>
          </a:p>
        </p:txBody>
      </p:sp>
      <p:sp>
        <p:nvSpPr>
          <p:cNvPr id="3" name="QO_8_AN.66_1#6d5b94fc4?vcp=1&amp;pid=8e6385efe&amp;color=0,0,0&amp;vtp=1&amp;bbb=1&amp;hb=1"/>
          <p:cNvSpPr/>
          <p:nvPr/>
        </p:nvSpPr>
        <p:spPr>
          <a:xfrm>
            <a:off x="502920" y="3041271"/>
            <a:ext cx="11183112" cy="28687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【示例一】法布尔是极品玩家。他以趣为业，用心专一，少年时非常喜欢虫子，一玩就是30多年</a:t>
            </a:r>
            <a:r>
              <a:rPr lang="en-US" altLang="zh-CN" sz="1800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，整天趴在草</a:t>
            </a:r>
            <a:endParaRPr lang="en-US" altLang="zh-CN" sz="1800" b="1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地上观察昆虫的生活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，非常享受，最后成为昆虫学家。他的著作《昆虫记》蜚声世界，惠及他人。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【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示例二】匡超人是下品（或：中品）玩家。他喜欢结识名士，参加西湖诗会，帮助潘三写假文书，</a:t>
            </a:r>
            <a:r>
              <a:rPr lang="en-US" altLang="zh-CN" sz="1800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共谋替考，</a:t>
            </a:r>
            <a:endParaRPr lang="en-US" altLang="zh-CN" sz="1800" b="1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因私害义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。他喜欢在别人面前吹嘘自己才学高，其实是无能之辈。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【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示例三】《阿长与〈山海经〉》中的“我”是上品玩家。“我”渴慕《山海经》，对绘图的书具有浓厚兴趣</a:t>
            </a:r>
            <a:r>
              <a:rPr lang="en-US" altLang="zh-CN" sz="1800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，读</a:t>
            </a:r>
            <a:endParaRPr lang="en-US" altLang="zh-CN" sz="1800" b="1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书之余画画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，做到劳逸结合，凝聚心力。后来“我”的作品封面也是自己设计的，</a:t>
            </a:r>
            <a:r>
              <a:rPr lang="en-US" altLang="zh-CN" sz="1800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还对版画艺术做出了重大贡献。</a:t>
            </a:r>
            <a:endParaRPr lang="en-US" altLang="zh-CN" sz="1800" b="1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100"/>
              </a:lnSpc>
            </a:pPr>
            <a:r>
              <a:rPr lang="en-US" altLang="zh-CN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5分）</a:t>
            </a:r>
            <a:endParaRPr lang="en-US" altLang="zh-CN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7_BD.67_1#614ab5016?vcp=1&amp;pid=fbd4673d8&amp;color=0,0,0&amp;vtp=1&amp;bt=1&amp;bbb=1"/>
          <p:cNvSpPr/>
          <p:nvPr/>
        </p:nvSpPr>
        <p:spPr>
          <a:xfrm>
            <a:off x="502920" y="1170879"/>
            <a:ext cx="11183112" cy="3541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1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7.【2024台州一模】班级举办名为“龙年的第一份书单”读书分享会。请你完成各题。（7分）</a:t>
            </a:r>
            <a:endParaRPr lang="en-US" altLang="zh-CN" sz="1800" dirty="0"/>
          </a:p>
        </p:txBody>
      </p:sp>
      <p:sp>
        <p:nvSpPr>
          <p:cNvPr id="3" name="QB_8_BD.68_1#ce54370d8?sp=1&amp;vcp=1&amp;pid=614ab5016&amp;color=0,0,0&amp;vtp=1&amp;bbb=1"/>
          <p:cNvSpPr/>
          <p:nvPr/>
        </p:nvSpPr>
        <p:spPr>
          <a:xfrm>
            <a:off x="502920" y="1567309"/>
            <a:ext cx="11183112" cy="3511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1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（1）小台拟了一份红色书单，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请选择与其对应的推荐语。（3分）</a:t>
            </a:r>
            <a:endParaRPr lang="en-US" altLang="zh-CN" sz="1800" dirty="0"/>
          </a:p>
        </p:txBody>
      </p:sp>
      <p:graphicFrame>
        <p:nvGraphicFramePr>
          <p:cNvPr id="45" name="QB_8_BD.68_2#ce54370d8?colgroup=19,27&amp;vcp=1&amp;pid=614ab5016&amp;color=0,0,0&amp;vtp=1&amp;bbb=1"/>
          <p:cNvGraphicFramePr>
            <a:graphicFrameLocks noGrp="1"/>
          </p:cNvGraphicFramePr>
          <p:nvPr/>
        </p:nvGraphicFramePr>
        <p:xfrm>
          <a:off x="502920" y="2058101"/>
          <a:ext cx="11146536" cy="2722499"/>
        </p:xfrm>
        <a:graphic>
          <a:graphicData uri="http://schemas.openxmlformats.org/drawingml/2006/table">
            <a:tbl>
              <a:tblPr/>
              <a:tblGrid>
                <a:gridCol w="4672584"/>
                <a:gridCol w="6473952"/>
              </a:tblGrid>
              <a:tr h="382397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书</a:t>
                      </a:r>
                      <a:r>
                        <a:rPr lang="en-US" altLang="zh-CN" sz="18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8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名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推</a:t>
                      </a:r>
                      <a:r>
                        <a:rPr lang="en-US" altLang="zh-CN" sz="18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8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荐</a:t>
                      </a:r>
                      <a:r>
                        <a:rPr lang="en-US" altLang="zh-CN" sz="18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8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语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0017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《红星照耀中国》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①</a:t>
                      </a:r>
                      <a:r>
                        <a:rPr lang="en-US" altLang="zh-CN" sz="1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0017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《艾青诗选》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跳动的脉搏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时代的精神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0017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《创业史》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②</a:t>
                      </a:r>
                      <a:r>
                        <a:rPr lang="en-US" altLang="zh-CN" sz="1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0017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《红岩》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激励了无数青年的奋斗热情和爱国情怀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0017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《钢铁是怎样炼成的》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青年人的生活教科书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闪烁着理想的光芒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0017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《平凡的世界》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③</a:t>
                      </a:r>
                      <a:r>
                        <a:rPr lang="en-US" altLang="zh-CN" sz="1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_____________________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QB_8_BD.68_3#ce54370d8?vcp=1&amp;pid=614ab5016&amp;color=0,0,0&amp;vtp=1&amp;bbb=1"/>
          <p:cNvSpPr/>
          <p:nvPr/>
        </p:nvSpPr>
        <p:spPr>
          <a:xfrm>
            <a:off x="502920" y="4915601"/>
            <a:ext cx="11183112" cy="11893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A.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展示了年轻人在时代大变革中走过的壮丽人生画卷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引导学生掌握纪实文学作品的阅读方法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为他们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补钙壮骨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endParaRPr lang="en-US" altLang="zh-CN" sz="1800" dirty="0"/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深刻展示了我国农业合作化的历史风貌和农民群众精神世界的巨变</a:t>
            </a:r>
            <a:endParaRPr lang="en-US" altLang="zh-CN" sz="1800" dirty="0"/>
          </a:p>
        </p:txBody>
      </p:sp>
      <p:sp>
        <p:nvSpPr>
          <p:cNvPr id="6" name="QB_8_AN.69_1#ce54370d8.blank?vcp=1&amp;pid=614ab5016&amp;color=0,0,0&amp;vpa=11&amp;vtp=1"/>
          <p:cNvSpPr/>
          <p:nvPr/>
        </p:nvSpPr>
        <p:spPr>
          <a:xfrm>
            <a:off x="5468960" y="2430593"/>
            <a:ext cx="319088" cy="3160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27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endParaRPr lang="en-US" altLang="zh-CN" dirty="0"/>
          </a:p>
        </p:txBody>
      </p:sp>
      <p:sp>
        <p:nvSpPr>
          <p:cNvPr id="7" name="QB_8_AN.70_1#ce54370d8.blank?vcp=1&amp;pid=614ab5016&amp;color=0,0,0&amp;vpa=12&amp;vtp=1"/>
          <p:cNvSpPr/>
          <p:nvPr/>
        </p:nvSpPr>
        <p:spPr>
          <a:xfrm>
            <a:off x="5456260" y="3210626"/>
            <a:ext cx="331788" cy="3160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27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endParaRPr lang="en-US" altLang="zh-CN" dirty="0"/>
          </a:p>
        </p:txBody>
      </p:sp>
      <p:sp>
        <p:nvSpPr>
          <p:cNvPr id="8" name="QB_8_AN.71_1#ce54370d8.blank?vcp=1&amp;pid=614ab5016&amp;color=0,0,0&amp;vpa=13&amp;vtp=1&amp;bbb=1"/>
          <p:cNvSpPr/>
          <p:nvPr/>
        </p:nvSpPr>
        <p:spPr>
          <a:xfrm>
            <a:off x="5456260" y="4380678"/>
            <a:ext cx="2389188" cy="3160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27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A（每空1分，共3分）</a:t>
            </a:r>
            <a:endParaRPr lang="en-US" altLang="zh-CN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 build="p"/>
      <p:bldP spid="7" grpId="0" animBg="1" build="p"/>
      <p:bldP spid="8" grpId="0" animBg="1" build="p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8_BD.72_1#80fe5a94a?vcp=1&amp;pid=614ab5016&amp;color=0,0,0&amp;vtp=1&amp;bt=1&amp;bbb=1"/>
          <p:cNvSpPr/>
          <p:nvPr/>
        </p:nvSpPr>
        <p:spPr>
          <a:xfrm>
            <a:off x="502920" y="2656144"/>
            <a:ext cx="11183112" cy="3541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1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（2）请从上面书单中任选一部，结合名著内容，谈谈你从中得到的“精神粮食”。（4分）</a:t>
            </a:r>
            <a:endParaRPr lang="en-US" altLang="zh-CN" sz="1800" dirty="0"/>
          </a:p>
        </p:txBody>
      </p:sp>
      <p:sp>
        <p:nvSpPr>
          <p:cNvPr id="3" name="QO_8_AN.73_1#80fe5a94a?vcp=1&amp;pid=614ab5016&amp;color=0,0,0&amp;vtp=1&amp;bbb=1&amp;hb=1"/>
          <p:cNvSpPr/>
          <p:nvPr/>
        </p:nvSpPr>
        <p:spPr>
          <a:xfrm>
            <a:off x="502920" y="3054606"/>
            <a:ext cx="11183112" cy="16114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【示例】《红岩》讲述了共产党员在渣滓洞、白公馆等秘密集中营中的英勇斗争。通过阅读，我深受启发</a:t>
            </a:r>
            <a:r>
              <a:rPr lang="en-US" altLang="zh-CN" sz="1800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，深</a:t>
            </a:r>
            <a:endParaRPr lang="en-US" altLang="zh-CN" sz="1800" b="1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刻体会到了革命先烈的坚定信念和无私奉献精神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。他们面对敌人的残酷迫害</a:t>
            </a:r>
            <a:r>
              <a:rPr lang="en-US" altLang="zh-CN" sz="1800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，始终保持着高昂的斗志和乐观的</a:t>
            </a:r>
            <a:endParaRPr lang="en-US" altLang="zh-CN" sz="1800" b="1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精神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，这种精神力量是我在日常生活中面对困难和挑战时的强大支撑。同时，《红岩</a:t>
            </a:r>
            <a:r>
              <a:rPr lang="en-US" altLang="zh-CN" sz="1800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》也激励我更加珍惜现在</a:t>
            </a:r>
            <a:endParaRPr lang="en-US" altLang="zh-CN" sz="1800" b="1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100"/>
              </a:lnSpc>
            </a:pPr>
            <a:r>
              <a:rPr lang="en-US" altLang="zh-CN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的幸福生活</a:t>
            </a:r>
            <a:r>
              <a:rPr lang="en-US" altLang="zh-CN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，努力学习，为实现中华民族的伟大复兴贡献自己的力量。（4分）</a:t>
            </a:r>
            <a:endParaRPr lang="en-US" altLang="zh-CN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7_BD.74_1#d7c64386b?vcp=1&amp;pid=fbd4673d8&amp;color=0,0,0&amp;vtp=1&amp;bt=1&amp;bbb=1"/>
          <p:cNvSpPr/>
          <p:nvPr/>
        </p:nvSpPr>
        <p:spPr>
          <a:xfrm>
            <a:off x="502920" y="1748506"/>
            <a:ext cx="11183112" cy="3541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1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8.【2024宁波海曙区一模改编】名著阅读。（14分）</a:t>
            </a:r>
            <a:endParaRPr lang="en-US" altLang="zh-CN" sz="1800" dirty="0"/>
          </a:p>
        </p:txBody>
      </p:sp>
      <p:sp>
        <p:nvSpPr>
          <p:cNvPr id="3" name="QB_8_BD.75_1#63bd9b56f?vcp=1&amp;pid=d7c64386b&amp;color=0,0,0&amp;vtp=1&amp;bbb=1"/>
          <p:cNvSpPr/>
          <p:nvPr/>
        </p:nvSpPr>
        <p:spPr>
          <a:xfrm>
            <a:off x="502920" y="2144937"/>
            <a:ext cx="11183112" cy="3511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1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任务一：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请帮助一起完成表格梳理。（11分）</a:t>
            </a:r>
            <a:endParaRPr lang="en-US" altLang="zh-CN" sz="1800" dirty="0"/>
          </a:p>
        </p:txBody>
      </p:sp>
      <p:graphicFrame>
        <p:nvGraphicFramePr>
          <p:cNvPr id="47" name="QB_8_BD.75_2#63bd9b56f?colgroup=4,26,13,2&amp;vcp=1&amp;pid=d7c64386b&amp;color=0,0,0&amp;vtp=1&amp;bbb=1&amp;hb=1"/>
          <p:cNvGraphicFramePr>
            <a:graphicFrameLocks noGrp="1"/>
          </p:cNvGraphicFramePr>
          <p:nvPr/>
        </p:nvGraphicFramePr>
        <p:xfrm>
          <a:off x="502920" y="2635729"/>
          <a:ext cx="11146536" cy="2915095"/>
        </p:xfrm>
        <a:graphic>
          <a:graphicData uri="http://schemas.openxmlformats.org/drawingml/2006/table">
            <a:tbl>
              <a:tblPr/>
              <a:tblGrid>
                <a:gridCol w="1115568"/>
                <a:gridCol w="6126480"/>
                <a:gridCol w="3209544"/>
                <a:gridCol w="694944"/>
              </a:tblGrid>
              <a:tr h="741998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对比内容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简·爱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保</a:t>
                      </a:r>
                      <a:r>
                        <a:rPr lang="en-US" altLang="zh-CN" sz="18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8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尔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 latinLnBrk="1" hangingPunct="0">
                        <a:lnSpc>
                          <a:spcPts val="2900"/>
                        </a:lnSpc>
                      </a:pPr>
                      <a:r>
                        <a:rPr lang="en-US" altLang="zh-CN" sz="18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策</a:t>
                      </a:r>
                      <a:r>
                        <a:rPr lang="en-US" altLang="zh-CN" sz="18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1800" b="1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lvl="0" indent="0" algn="ctr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略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73097">
                <a:tc>
                  <a:txBody>
                    <a:bodyPr/>
                    <a:lstStyle/>
                    <a:p>
                      <a:pPr marL="0" indent="0" algn="ctr" latinLnBrk="1" hangingPunct="0">
                        <a:lnSpc>
                          <a:spcPts val="2900"/>
                        </a:lnSpc>
                      </a:pP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“我俩</a:t>
                      </a: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”不</a:t>
                      </a:r>
                      <a:endParaRPr lang="en-US" altLang="zh-CN" sz="18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ctr" latinLnBrk="1" hangingPunct="0">
                        <a:lnSpc>
                          <a:spcPts val="2900"/>
                        </a:lnSpc>
                      </a:pP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一样</a:t>
                      </a:r>
                      <a:endParaRPr lang="en-US" altLang="zh-CN" sz="18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ctr" latinLnBrk="1" hangingPunct="0">
                        <a:lnSpc>
                          <a:spcPts val="2900"/>
                        </a:lnSpc>
                      </a:pP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（身份经</a:t>
                      </a:r>
                      <a:endParaRPr lang="en-US" altLang="zh-CN" sz="18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ctr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历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2900"/>
                        </a:lnSpc>
                      </a:pP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简·爱在盖茨海德府是一个受气包</a:t>
                      </a:r>
                      <a:r>
                        <a:rPr lang="en-US" altLang="zh-CN" sz="18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在洛伍德学校是忍饥挨</a:t>
                      </a:r>
                      <a:endParaRPr lang="en-US" altLang="zh-CN" sz="18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2900"/>
                        </a:lnSpc>
                      </a:pP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饿的穷学生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在桑菲尔德庄园是（</a:t>
                      </a: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1）</a:t>
                      </a:r>
                      <a:r>
                        <a:rPr lang="en-US" altLang="zh-CN" sz="1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___________________</a:t>
                      </a:r>
                      <a:endParaRPr lang="en-US" altLang="zh-CN" sz="180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2900"/>
                        </a:lnSpc>
                      </a:pPr>
                      <a:r>
                        <a:rPr lang="en-US" altLang="zh-CN" sz="1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</a:t>
                      </a:r>
                      <a:r>
                        <a:rPr lang="en-US" altLang="zh-CN" sz="18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最后成长为（</a:t>
                      </a: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2）</a:t>
                      </a:r>
                      <a:r>
                        <a:rPr lang="en-US" altLang="zh-CN" sz="1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______________________________</a:t>
                      </a:r>
                      <a:endParaRPr lang="en-US" altLang="zh-CN" sz="180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____________________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2900"/>
                        </a:lnSpc>
                      </a:pP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保尔在车站食堂是忙碌的打工</a:t>
                      </a:r>
                      <a:endParaRPr lang="en-US" altLang="zh-CN" sz="18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2900"/>
                        </a:lnSpc>
                      </a:pP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人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在战场上是英勇的骑兵</a:t>
                      </a:r>
                      <a:r>
                        <a:rPr lang="en-US" altLang="zh-CN" sz="18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endParaRPr lang="en-US" altLang="zh-CN" sz="1800" b="0" i="0" spc="-10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2900"/>
                        </a:lnSpc>
                      </a:pP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在疗养院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（</a:t>
                      </a: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3）</a:t>
                      </a:r>
                      <a:r>
                        <a:rPr lang="en-US" altLang="zh-CN" sz="1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_____________</a:t>
                      </a:r>
                      <a:endParaRPr lang="en-US" altLang="zh-CN" sz="180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2900"/>
                        </a:lnSpc>
                      </a:pPr>
                      <a:r>
                        <a:rPr lang="en-US" altLang="zh-CN" sz="1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</a:t>
                      </a:r>
                      <a:r>
                        <a:rPr lang="en-US" altLang="zh-CN" sz="18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在病榻上（</a:t>
                      </a: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4）</a:t>
                      </a:r>
                      <a:endParaRPr lang="en-US" altLang="zh-CN" sz="18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2900"/>
                        </a:lnSpc>
                      </a:pPr>
                      <a:r>
                        <a:rPr lang="en-US" altLang="zh-CN" sz="1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_____________________</a:t>
                      </a:r>
                      <a:r>
                        <a:rPr lang="en-US" altLang="zh-CN" sz="18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最</a:t>
                      </a:r>
                      <a:endParaRPr lang="en-US" altLang="zh-CN" sz="18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后成长为钢铁英雄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2900"/>
                        </a:lnSpc>
                      </a:pP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同中</a:t>
                      </a:r>
                      <a:endParaRPr lang="en-US" altLang="zh-CN" sz="1200" dirty="0"/>
                    </a:p>
                    <a:p>
                      <a:pPr algn="l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求异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QB_8_AN.76_1#63bd9b56f.blank?vcp=1&amp;pid=d7c64386b&amp;color=0,0,0&amp;vpa=14&amp;vtp=1&amp;bbb=1&amp;hb=1"/>
          <p:cNvSpPr/>
          <p:nvPr/>
        </p:nvSpPr>
        <p:spPr>
          <a:xfrm>
            <a:off x="1677788" y="4097181"/>
            <a:ext cx="5999480" cy="683133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latinLnBrk="1">
              <a:lnSpc>
                <a:spcPct val="130000"/>
              </a:lnSpc>
            </a:pPr>
            <a:r>
              <a:rPr lang="en-US" altLang="zh-CN" b="1" i="0">
                <a:solidFill>
                  <a:srgbClr val="FF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                              </a:t>
            </a:r>
            <a:r>
              <a:rPr lang="en-US" altLang="zh-CN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称职的家庭教师（</a:t>
            </a:r>
            <a:r>
              <a:rPr lang="en-US" altLang="zh-CN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1分）</a:t>
            </a:r>
            <a:endParaRPr lang="en-US" altLang="zh-CN" dirty="0"/>
          </a:p>
        </p:txBody>
      </p:sp>
      <p:sp>
        <p:nvSpPr>
          <p:cNvPr id="6" name="QB_8_AN.77_1#63bd9b56f.blank?vcp=1&amp;pid=d7c64386b&amp;color=0,0,0&amp;vpa=15&amp;vtp=1&amp;bbb=1&amp;hb=1"/>
          <p:cNvSpPr/>
          <p:nvPr/>
        </p:nvSpPr>
        <p:spPr>
          <a:xfrm>
            <a:off x="1677788" y="4465480"/>
            <a:ext cx="5999480" cy="682943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latinLnBrk="1">
              <a:lnSpc>
                <a:spcPct val="130000"/>
              </a:lnSpc>
            </a:pPr>
            <a:r>
              <a:rPr lang="en-US" altLang="zh-CN" b="1" i="0">
                <a:solidFill>
                  <a:srgbClr val="FF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                   </a:t>
            </a:r>
            <a:r>
              <a:rPr lang="en-US" altLang="zh-CN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独立自强</a:t>
            </a:r>
            <a:r>
              <a:rPr lang="en-US" altLang="zh-CN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（有自尊心、</a:t>
            </a:r>
            <a:r>
              <a:rPr lang="en-US" altLang="zh-CN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追求平等/爱情</a:t>
            </a:r>
            <a:r>
              <a:rPr lang="en-US" altLang="zh-CN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）的女性（1分）</a:t>
            </a:r>
            <a:endParaRPr lang="en-US" altLang="zh-CN" dirty="0"/>
          </a:p>
        </p:txBody>
      </p:sp>
      <p:sp>
        <p:nvSpPr>
          <p:cNvPr id="7" name="QB_8_AN.78_1#63bd9b56f.blank?vcp=1&amp;pid=d7c64386b&amp;color=0,0,0&amp;vpa=16&amp;vtp=1&amp;bbb=1&amp;hb=1"/>
          <p:cNvSpPr/>
          <p:nvPr/>
        </p:nvSpPr>
        <p:spPr>
          <a:xfrm>
            <a:off x="7816968" y="4095594"/>
            <a:ext cx="3082544" cy="682943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latinLnBrk="1">
              <a:lnSpc>
                <a:spcPct val="130000"/>
              </a:lnSpc>
            </a:pPr>
            <a:r>
              <a:rPr lang="en-US" altLang="zh-CN" b="1" i="0">
                <a:solidFill>
                  <a:srgbClr val="FF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          </a:t>
            </a:r>
            <a:r>
              <a:rPr lang="en-US" altLang="zh-CN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是坚强的病人（</a:t>
            </a:r>
            <a:r>
              <a:rPr lang="en-US" altLang="zh-CN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1分）</a:t>
            </a:r>
            <a:endParaRPr lang="en-US" altLang="zh-CN" dirty="0"/>
          </a:p>
        </p:txBody>
      </p:sp>
      <p:sp>
        <p:nvSpPr>
          <p:cNvPr id="8" name="QB_8_AN.79_1#63bd9b56f.blank?vcp=1&amp;pid=d7c64386b&amp;color=0,0,0&amp;vpa=17&amp;vtp=1&amp;bbb=1"/>
          <p:cNvSpPr/>
          <p:nvPr/>
        </p:nvSpPr>
        <p:spPr>
          <a:xfrm>
            <a:off x="7822523" y="4832193"/>
            <a:ext cx="2338388" cy="3160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2700"/>
              </a:lnSpc>
            </a:pPr>
            <a:r>
              <a:rPr lang="en-US" altLang="zh-CN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是顽强的作家</a:t>
            </a:r>
            <a:r>
              <a:rPr lang="en-US" altLang="zh-CN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（1分）</a:t>
            </a:r>
            <a:endParaRPr lang="en-US" altLang="zh-CN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build="p"/>
      <p:bldP spid="6" grpId="0" animBg="1" build="p"/>
      <p:bldP spid="7" grpId="0" animBg="1" build="p"/>
      <p:bldP spid="8" grpId="0" animBg="1" build="p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8" name="QB_8_BD.80_1#63bd9b56f?colgroup=4,26,13,2&amp;vcp=1&amp;pid=d7c64386b&amp;color=0,0,0&amp;vtp=1&amp;bt=1&amp;bbb=1&amp;hb=1"/>
          <p:cNvGraphicFramePr>
            <a:graphicFrameLocks noGrp="1"/>
          </p:cNvGraphicFramePr>
          <p:nvPr/>
        </p:nvGraphicFramePr>
        <p:xfrm>
          <a:off x="502920" y="896112"/>
          <a:ext cx="11146536" cy="5544313"/>
        </p:xfrm>
        <a:graphic>
          <a:graphicData uri="http://schemas.openxmlformats.org/drawingml/2006/table">
            <a:tbl>
              <a:tblPr/>
              <a:tblGrid>
                <a:gridCol w="1115568"/>
                <a:gridCol w="6126480"/>
                <a:gridCol w="3209544"/>
                <a:gridCol w="694944"/>
              </a:tblGrid>
              <a:tr h="713232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600"/>
                        </a:lnSpc>
                      </a:pPr>
                      <a:r>
                        <a:rPr lang="en-US" altLang="zh-CN" sz="18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对比内容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600"/>
                        </a:lnSpc>
                      </a:pPr>
                      <a:r>
                        <a:rPr lang="en-US" altLang="zh-CN" sz="18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简·爱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600"/>
                        </a:lnSpc>
                      </a:pPr>
                      <a:r>
                        <a:rPr lang="en-US" altLang="zh-CN" sz="18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保</a:t>
                      </a:r>
                      <a:r>
                        <a:rPr lang="en-US" altLang="zh-CN" sz="18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8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尔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策</a:t>
                      </a:r>
                      <a:r>
                        <a:rPr lang="en-US" altLang="zh-CN" sz="18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1800" b="1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lvl="0" indent="0" algn="ctr" latinLnBrk="1" hangingPunct="0">
                        <a:lnSpc>
                          <a:spcPts val="2600"/>
                        </a:lnSpc>
                      </a:pPr>
                      <a:r>
                        <a:rPr lang="en-US" altLang="zh-CN" sz="18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略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5710"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“我俩</a:t>
                      </a: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”都</a:t>
                      </a:r>
                      <a:endParaRPr lang="en-US" altLang="zh-CN" sz="18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一样</a:t>
                      </a:r>
                      <a:endParaRPr lang="en-US" altLang="zh-CN" sz="18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（反抗精</a:t>
                      </a:r>
                      <a:endParaRPr lang="en-US" altLang="zh-CN" sz="18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2500"/>
                        </a:lnSpc>
                      </a:pP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神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（</a:t>
                      </a: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5）</a:t>
                      </a:r>
                      <a:r>
                        <a:rPr lang="en-US" altLang="zh-CN" sz="1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_______________________________________________</a:t>
                      </a:r>
                      <a:endParaRPr lang="en-US" altLang="zh-CN" sz="180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____________________________________________________</a:t>
                      </a:r>
                      <a:endParaRPr lang="en-US" altLang="zh-CN" sz="180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____________________________________________________</a:t>
                      </a:r>
                      <a:endParaRPr lang="en-US" altLang="zh-CN" sz="180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____________________________________________________</a:t>
                      </a:r>
                      <a:endParaRPr lang="en-US" altLang="zh-CN" sz="180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____________________________________________________</a:t>
                      </a:r>
                      <a:endParaRPr lang="en-US" altLang="zh-CN" sz="180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____________________________________________________</a:t>
                      </a:r>
                      <a:endParaRPr lang="en-US" altLang="zh-CN" sz="180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____________________________________________________</a:t>
                      </a:r>
                      <a:endParaRPr lang="en-US" altLang="zh-CN" sz="180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2600"/>
                        </a:lnSpc>
                      </a:pPr>
                      <a:r>
                        <a:rPr lang="en-US" altLang="zh-CN" sz="1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___________________________________________________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（</a:t>
                      </a: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6）</a:t>
                      </a:r>
                      <a:r>
                        <a:rPr lang="en-US" altLang="zh-CN" sz="1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_____________________</a:t>
                      </a:r>
                      <a:endParaRPr lang="en-US" altLang="zh-CN" sz="180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__________________________</a:t>
                      </a:r>
                      <a:endParaRPr lang="en-US" altLang="zh-CN" sz="180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__________________________</a:t>
                      </a:r>
                      <a:endParaRPr lang="en-US" altLang="zh-CN" sz="180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__________________________</a:t>
                      </a:r>
                      <a:endParaRPr lang="en-US" altLang="zh-CN" sz="180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__________________________</a:t>
                      </a:r>
                      <a:endParaRPr lang="en-US" altLang="zh-CN" sz="180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__________________________</a:t>
                      </a:r>
                      <a:endParaRPr lang="en-US" altLang="zh-CN" sz="180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__________________________</a:t>
                      </a:r>
                      <a:endParaRPr lang="en-US" altLang="zh-CN" sz="180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2600"/>
                        </a:lnSpc>
                      </a:pPr>
                      <a:r>
                        <a:rPr lang="en-US" altLang="zh-CN" sz="1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____________________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0" indent="0" algn="ctr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异中</a:t>
                      </a: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18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lvl="0" indent="0" algn="ctr" latinLnBrk="1" hangingPunct="0">
                        <a:lnSpc>
                          <a:spcPts val="2500"/>
                        </a:lnSpc>
                      </a:pP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求同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75371"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“我们</a:t>
                      </a: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”都</a:t>
                      </a:r>
                      <a:endParaRPr lang="en-US" altLang="zh-CN" sz="18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一样</a:t>
                      </a:r>
                      <a:endParaRPr lang="en-US" altLang="zh-CN" sz="18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（转变</a:t>
                      </a:r>
                      <a:r>
                        <a:rPr lang="en-US" altLang="zh-CN" sz="18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、</a:t>
                      </a:r>
                      <a:endParaRPr lang="en-US" altLang="zh-CN" sz="1800" b="0" i="0" spc="-10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磨难</a:t>
                      </a:r>
                      <a:r>
                        <a:rPr lang="en-US" altLang="zh-CN" sz="18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理</a:t>
                      </a:r>
                      <a:endParaRPr lang="en-US" altLang="zh-CN" sz="18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想</a:t>
                      </a:r>
                      <a:r>
                        <a:rPr lang="en-US" altLang="zh-CN" sz="18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导</a:t>
                      </a:r>
                      <a:endParaRPr lang="en-US" altLang="zh-CN" sz="18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2600"/>
                        </a:lnSpc>
                      </a:pP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师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……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经过梳理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同学们在不同名著中发现了许多有共性的人物形象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比如（7</a:t>
                      </a: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）（</a:t>
                      </a: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   </a:t>
                      </a: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）</a:t>
                      </a:r>
                      <a:endParaRPr lang="en-US" altLang="zh-CN" sz="18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（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序号）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理由：____</a:t>
                      </a:r>
                      <a:endParaRPr lang="en-US" altLang="zh-CN" sz="1200" dirty="0"/>
                    </a:p>
                    <a:p>
                      <a:pPr marL="0" indent="0" algn="l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A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.《儒林外史》匡超人——《骆驼祥子》祥子</a:t>
                      </a:r>
                      <a:endParaRPr lang="en-US" altLang="zh-CN" sz="1200" dirty="0"/>
                    </a:p>
                    <a:p>
                      <a:pPr marL="0" indent="0" algn="l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B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.《钢铁是怎样炼成的》朱赫来——《朝花夕拾》藤野先生</a:t>
                      </a:r>
                      <a:endParaRPr lang="en-US" altLang="zh-CN" sz="1200" dirty="0"/>
                    </a:p>
                    <a:p>
                      <a:pPr marL="0" lvl="0" indent="0" algn="l" latinLnBrk="1" hangingPunct="0">
                        <a:lnSpc>
                          <a:spcPts val="2600"/>
                        </a:lnSpc>
                      </a:pP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C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.《海底两万里》尼摩船长——《平凡的世界》孙少平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cPr/>
                </a:tc>
                <a:tc vMerge="1">
                  <a:tcPr/>
                </a:tc>
              </a:tr>
            </a:tbl>
          </a:graphicData>
        </a:graphic>
      </p:graphicFrame>
      <p:sp>
        <p:nvSpPr>
          <p:cNvPr id="3" name="QB_8_AN.81_1#63bd9b56f.blank?vcp=1&amp;pid=d7c64386b&amp;color=0,0,0&amp;vpa=18&amp;vtp=1&amp;bbb=1&amp;hb=1"/>
          <p:cNvSpPr/>
          <p:nvPr/>
        </p:nvSpPr>
        <p:spPr>
          <a:xfrm>
            <a:off x="1690488" y="1599914"/>
            <a:ext cx="5999480" cy="2695194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latinLnBrk="1">
              <a:lnSpc>
                <a:spcPct val="124000"/>
              </a:lnSpc>
            </a:pPr>
            <a:r>
              <a:rPr lang="en-US" altLang="zh-CN" b="1" i="0">
                <a:solidFill>
                  <a:srgbClr val="FF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  </a:t>
            </a:r>
            <a:r>
              <a:rPr lang="en-US" altLang="zh-CN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【</a:t>
            </a:r>
            <a:r>
              <a:rPr lang="en-US" altLang="zh-CN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示例】简·爱的表兄约翰·里德因为简</a:t>
            </a:r>
            <a:r>
              <a:rPr lang="en-US" altLang="zh-CN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·爱读书而谩骂并殴打她</a:t>
            </a:r>
            <a:r>
              <a:rPr lang="en-US" altLang="zh-CN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，简·爱奋起反抗，怒斥约翰</a:t>
            </a:r>
            <a:r>
              <a:rPr lang="en-US" altLang="zh-CN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·里德并与之扭打（</a:t>
            </a:r>
            <a:r>
              <a:rPr lang="en-US" altLang="zh-CN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其他事件言之有理亦可，如</a:t>
            </a:r>
            <a:r>
              <a:rPr lang="en-US" altLang="zh-CN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：在洛伍德学校面对歧视和虐待</a:t>
            </a:r>
            <a:r>
              <a:rPr lang="en-US" altLang="zh-CN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，维护自己的尊严；鼓励好友海伦反抗不公正的待遇</a:t>
            </a:r>
            <a:r>
              <a:rPr lang="en-US" altLang="zh-CN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；在意识到自己与罗切斯特之间的社会地位差异后，依然勇敢地表达自己的感情，显示了她对爱情的追求和对社会地位差距的反抗</a:t>
            </a:r>
            <a:r>
              <a:rPr lang="en-US" altLang="zh-CN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；发现罗切斯特有一个疯妻子时</a:t>
            </a:r>
            <a:r>
              <a:rPr lang="en-US" altLang="zh-CN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，为了维护自己的尊严和道德原则</a:t>
            </a:r>
            <a:r>
              <a:rPr lang="en-US" altLang="zh-CN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，她毅然决定离开桑菲尔德庄园等）（2分）</a:t>
            </a:r>
            <a:endParaRPr lang="en-US" altLang="zh-CN" dirty="0"/>
          </a:p>
        </p:txBody>
      </p:sp>
      <p:sp>
        <p:nvSpPr>
          <p:cNvPr id="4" name="QB_8_AN.82_1#63bd9b56f.blank?vcp=1&amp;pid=d7c64386b&amp;color=0,0,0&amp;vpa=19&amp;vtp=1&amp;bbb=1&amp;hb=1"/>
          <p:cNvSpPr/>
          <p:nvPr/>
        </p:nvSpPr>
        <p:spPr>
          <a:xfrm>
            <a:off x="7816968" y="1599914"/>
            <a:ext cx="3082544" cy="2695194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latinLnBrk="1">
              <a:lnSpc>
                <a:spcPct val="124000"/>
              </a:lnSpc>
            </a:pPr>
            <a:r>
              <a:rPr lang="en-US" altLang="zh-CN" b="1" i="0">
                <a:solidFill>
                  <a:srgbClr val="FF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  </a:t>
            </a:r>
            <a:r>
              <a:rPr lang="en-US" altLang="zh-CN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【</a:t>
            </a:r>
            <a:r>
              <a:rPr lang="en-US" altLang="zh-CN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示例</a:t>
            </a:r>
            <a:r>
              <a:rPr lang="en-US" altLang="zh-CN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】少年保尔撒烟末在神父的面团上，反抗他对穷孩子的歧视。（其他事件言之有理亦可</a:t>
            </a:r>
            <a:r>
              <a:rPr lang="en-US" altLang="zh-CN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，如</a:t>
            </a:r>
            <a:r>
              <a:rPr lang="en-US" altLang="zh-CN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：保尔质疑神父关于地球年龄的说法，并因此被打，展示了他对知识和真理的追求，以及不畏权威的勇气等</a:t>
            </a:r>
            <a:r>
              <a:rPr lang="en-US" altLang="zh-CN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）（2分）</a:t>
            </a:r>
            <a:endParaRPr lang="en-US" altLang="zh-CN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8_AN.83_1#63bd9b56f?vcp=1&amp;pid=d7c64386b&amp;color=0,0,0&amp;vtp=1&amp;bt=1&amp;bbb=1&amp;hb=1"/>
          <p:cNvSpPr/>
          <p:nvPr/>
        </p:nvSpPr>
        <p:spPr>
          <a:xfrm>
            <a:off x="502920" y="1614903"/>
            <a:ext cx="11183112" cy="41260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【示例一】A</a:t>
            </a:r>
            <a:r>
              <a:rPr lang="en-US" altLang="zh-CN" sz="1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都体现在“转变”上。匡超人从一开始时的心地善良、孝顺的人变为投机取巧、薄情寡义</a:t>
            </a:r>
            <a:r>
              <a:rPr lang="en-US" altLang="zh-CN" sz="1800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、毫无廉</a:t>
            </a:r>
            <a:endParaRPr lang="en-US" altLang="zh-CN" sz="1800" b="1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耻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、虚伪透顶的小人；祥子由一开始时的吃苦耐劳、脚踏实地的人变成无耻、麻木、潦倒、狡猾、</a:t>
            </a:r>
            <a:r>
              <a:rPr lang="en-US" altLang="zh-CN" sz="1800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好占便宜、</a:t>
            </a:r>
            <a:endParaRPr lang="en-US" altLang="zh-CN" sz="1800" b="1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自暴自弃的行尸走肉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【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示例二】B</a:t>
            </a:r>
            <a:r>
              <a:rPr lang="en-US" altLang="zh-CN" sz="1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都是主人公的人生导师。朱赫来以他坚定的革命信仰、丰富的斗争经验和卓越的领导才能</a:t>
            </a:r>
            <a:r>
              <a:rPr lang="en-US" altLang="zh-CN" sz="1800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，深深</a:t>
            </a:r>
            <a:endParaRPr lang="en-US" altLang="zh-CN" sz="1800" b="1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地影响了保尔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，使他从一个懵懂的少年逐渐成长为一名坚定的无产阶级革命战士</a:t>
            </a:r>
            <a:r>
              <a:rPr lang="en-US" altLang="zh-CN" sz="1800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。藤野先生不仅传授鲁迅医学</a:t>
            </a:r>
            <a:endParaRPr lang="en-US" altLang="zh-CN" sz="1800" b="1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知识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，更以他伟大的人格魅力深深影响了鲁迅，让鲁迅在艰难的时期有了继续斗争的力量和勇气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【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示例三】C</a:t>
            </a:r>
            <a:r>
              <a:rPr lang="en-US" altLang="zh-CN" sz="1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都拥有坚定的信念和不屈的精神，愿意为了自己的理想付出努力和代价</a:t>
            </a:r>
            <a:r>
              <a:rPr lang="en-US" altLang="zh-CN" sz="1800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。尼摩船长痛恨民族压迫</a:t>
            </a:r>
            <a:endParaRPr lang="en-US" altLang="zh-CN" sz="1800" b="1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和殖民主义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，反抗失败后，他搜集海底金银财宝支援被压迫民族的正义斗争</a:t>
            </a:r>
            <a:r>
              <a:rPr lang="en-US" altLang="zh-CN" sz="1800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，他的理想充满了反叛和抗争的色</a:t>
            </a:r>
            <a:endParaRPr lang="en-US" altLang="zh-CN" sz="1800" b="1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彩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。孙少平是一个坚忍的奋斗者、精神家园的守卫者，他不怕艰难的社会现实，从不向困难低头，</a:t>
            </a:r>
            <a:r>
              <a:rPr lang="en-US" altLang="zh-CN" sz="1800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迎难而上，</a:t>
            </a:r>
            <a:endParaRPr lang="en-US" altLang="zh-CN" sz="1800" b="1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100"/>
              </a:lnSpc>
            </a:pPr>
            <a:r>
              <a:rPr lang="en-US" altLang="zh-CN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凭借自己的劳动去奋斗</a:t>
            </a:r>
            <a:r>
              <a:rPr lang="en-US" altLang="zh-CN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，追求更加充实和有意义的生活，以实现自己崇高的人生价值（3分）</a:t>
            </a:r>
            <a:endParaRPr lang="en-US" altLang="zh-CN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8_BD.84_1#16f8a7a6d?vcp=1&amp;pid=d7c64386b&amp;color=0,0,0&amp;vtp=1&amp;bt=1&amp;bbb=1&amp;hb=1"/>
          <p:cNvSpPr/>
          <p:nvPr/>
        </p:nvSpPr>
        <p:spPr>
          <a:xfrm>
            <a:off x="502920" y="1822135"/>
            <a:ext cx="11183112" cy="37039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任务二：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下列描写吃喝的文字，看似漫不经心，实则独具匠心。请选择一段，从表现作品主题、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塑造人物形象、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推动情节发展等方面任选角度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，探究其作用。（3分）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【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A】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吃晚饭的时候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有方老太太亲手做的煎鳝鱼丝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酱鸡翅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西瓜煨鸡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酒煮虾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都是大儿子爱吃的乡味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方老太太挑好的送到他饭碗上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说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：“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我想你在外国四年真可怜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什么都没得吃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！”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大家都笑说她又来了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在外国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不吃东西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岂不饿死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。（《围城》）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【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B】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约有三百名厨师给我做饭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每位厨师给我做两种菜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我一手拿起二十名服务员把他们放到桌上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另外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的一百名在地面上侍候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有的端着一盘盘的肉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有的肩上扛着一桶桶的葡萄酒和其他酒类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我说要吃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在上面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的服务员就用绳索以一种很巧妙的方法将这些食物往上吊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就像我们欧洲人从井里往上提水一样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他们的一盘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肉够我吃一大口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一桶酒也够我喝一口的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。（《格列佛游记》）</a:t>
            </a:r>
            <a:endParaRPr lang="en-US" altLang="zh-CN" dirty="0"/>
          </a:p>
        </p:txBody>
      </p:sp>
    </p:spTree>
  </p:cSld>
  <p:clrMapOvr>
    <a:masterClrMapping/>
  </p:clrMapOvr>
  <p:transition>
    <p:split dir="in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8fa0d0e72.fixed?vcp=1&amp;pid=cfccecdf1&amp;color=4,110,182&amp;vtp=1&amp;bbb=1"/>
          <p:cNvSpPr/>
          <p:nvPr/>
        </p:nvSpPr>
        <p:spPr>
          <a:xfrm>
            <a:off x="219456" y="2505456"/>
            <a:ext cx="11740896" cy="923544"/>
          </a:xfrm>
          <a:prstGeom prst="rect">
            <a:avLst/>
          </a:prstGeom>
          <a:noFill/>
        </p:spPr>
        <p:txBody>
          <a:bodyPr wrap="none" lIns="0" tIns="0" rIns="0" bIns="0" rtlCol="0" anchor="b"/>
          <a:lstStyle/>
          <a:p>
            <a:pPr algn="ctr" latinLnBrk="1">
              <a:lnSpc>
                <a:spcPts val="6700"/>
              </a:lnSpc>
            </a:pPr>
            <a:r>
              <a:rPr lang="en-US" altLang="zh-CN" sz="5400" b="1" i="0" dirty="0">
                <a:solidFill>
                  <a:srgbClr val="046EB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专题三</a:t>
            </a:r>
            <a:r>
              <a:rPr lang="en-US" altLang="zh-CN" sz="5400" b="1" i="0" dirty="0">
                <a:solidFill>
                  <a:srgbClr val="046EB6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5400" b="1" i="0" dirty="0">
                <a:solidFill>
                  <a:srgbClr val="046EB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整本书阅读</a:t>
            </a:r>
            <a:endParaRPr lang="en-US" altLang="zh-CN" sz="5400" dirty="0"/>
          </a:p>
        </p:txBody>
      </p:sp>
    </p:spTree>
  </p:cSld>
  <p:clrMapOvr>
    <a:masterClrMapping/>
  </p:clrMapOvr>
  <p:transition>
    <p:split dir="in"/>
  </p:transition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8_BD.84_2#16f8a7a6d?vcp=1&amp;pid=d7c64386b&amp;color=0,0,0&amp;vtp=1&amp;bt=1&amp;bbb=1&amp;hb=1"/>
          <p:cNvSpPr/>
          <p:nvPr/>
        </p:nvSpPr>
        <p:spPr>
          <a:xfrm>
            <a:off x="502920" y="2445705"/>
            <a:ext cx="11183112" cy="24466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【C】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那一天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迷亭先生照例乘着春风从后门飘然而至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。“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啊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稀客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！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像我这样的熟客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苦沙弥总是要慢待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不像话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！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看样子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苦沙弥家只能十年登一次门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这份点心倒是比往日的上等得多啊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。”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迷亭一边说着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一边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将主人刚从藤村点心铺买来的羊羹大把大把地往嘴里塞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。（《我是猫》）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 spc="-5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【</a:t>
            </a:r>
            <a:r>
              <a:rPr lang="en-US" altLang="zh-CN" sz="1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D】</a:t>
            </a:r>
            <a:r>
              <a:rPr lang="en-US" altLang="zh-CN" sz="1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这时候</a:t>
            </a:r>
            <a:r>
              <a:rPr lang="en-US" altLang="zh-CN" sz="1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农妇小心翼翼地捧着一盆菜汤给他送来</a:t>
            </a:r>
            <a:r>
              <a:rPr lang="en-US" altLang="zh-CN" sz="1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奥莉加</a:t>
            </a:r>
            <a:r>
              <a:rPr lang="en-US" altLang="zh-CN" sz="1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·</a:t>
            </a:r>
            <a:r>
              <a:rPr lang="en-US" altLang="zh-CN" sz="1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伊凡诺夫娜看到</a:t>
            </a:r>
            <a:r>
              <a:rPr lang="en-US" altLang="zh-CN" sz="1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spc="-5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她的两个大拇指都泡在汤里</a:t>
            </a:r>
            <a:r>
              <a:rPr lang="en-US" altLang="zh-CN" sz="1800" b="0" i="0" spc="-5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1800" b="0" i="0" spc="-5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0" i="0" spc="-5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腆着大肚子的脏农妇</a:t>
            </a:r>
            <a:r>
              <a:rPr lang="en-US" altLang="zh-CN" sz="1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1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菜汤吃得津津有味的里亚博夫斯基</a:t>
            </a:r>
            <a:r>
              <a:rPr lang="en-US" altLang="zh-CN" sz="1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1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小屋以及这整个生活</a:t>
            </a:r>
            <a:r>
              <a:rPr lang="en-US" altLang="zh-CN" sz="1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此刻都让她感到十分可怕</a:t>
            </a:r>
            <a:r>
              <a:rPr lang="en-US" altLang="zh-CN" sz="1800" b="0" i="0" spc="-5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spc="-5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虽说</a:t>
            </a:r>
            <a:endParaRPr lang="en-US" altLang="zh-CN" sz="1800" b="0" i="0" spc="-5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100"/>
              </a:lnSpc>
            </a:pPr>
            <a:r>
              <a:rPr lang="en-US" altLang="zh-CN" b="0" i="0" spc="-5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刚来的时候她很喜欢这种生活的简朴和颇有艺术趣味的杂乱</a:t>
            </a:r>
            <a:r>
              <a:rPr lang="en-US" altLang="zh-CN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。（《契诃夫短篇小说集·跳来跳去的女人》）</a:t>
            </a:r>
            <a:endParaRPr lang="en-US" altLang="zh-CN" spc="-50" dirty="0"/>
          </a:p>
        </p:txBody>
      </p:sp>
    </p:spTree>
  </p:cSld>
  <p:clrMapOvr>
    <a:masterClrMapping/>
  </p:clrMapOvr>
  <p:transition>
    <p:split dir="in"/>
  </p:transition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9_BD.85_1#9cb86c26f?vcp=1&amp;pid=16f8a7a6d&amp;color=0,0,0&amp;vtp=1&amp;bt=1&amp;bbb=1"/>
          <p:cNvSpPr/>
          <p:nvPr/>
        </p:nvSpPr>
        <p:spPr>
          <a:xfrm>
            <a:off x="502920" y="1401162"/>
            <a:ext cx="11183112" cy="3511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1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（8）我选（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）（序号），____</a:t>
            </a:r>
            <a:endParaRPr lang="en-US" altLang="zh-CN" sz="1800" dirty="0"/>
          </a:p>
        </p:txBody>
      </p:sp>
      <p:sp>
        <p:nvSpPr>
          <p:cNvPr id="3" name="QO_9_AN.86_1#9cb86c26f?vcp=1&amp;pid=16f8a7a6d&amp;color=0,0,0&amp;vtp=1&amp;bbb=1&amp;hb=1"/>
          <p:cNvSpPr/>
          <p:nvPr/>
        </p:nvSpPr>
        <p:spPr>
          <a:xfrm>
            <a:off x="502920" y="1802609"/>
            <a:ext cx="11183112" cy="41260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【示例一】A</a:t>
            </a:r>
            <a:r>
              <a:rPr lang="en-US" altLang="zh-CN" sz="1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方鸿渐回国返乡的第一顿饭是方老太太亲自动手做的，</a:t>
            </a:r>
            <a:r>
              <a:rPr lang="en-US" altLang="zh-CN" sz="1800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方老太太言语间充满对儿子的无限宠爱，</a:t>
            </a:r>
            <a:endParaRPr lang="en-US" altLang="zh-CN" sz="1800" b="1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暗示了方鸿渐优柔寡断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、软弱退缩的个性形成的基础</a:t>
            </a:r>
            <a:r>
              <a:rPr lang="en-US" altLang="zh-CN" sz="1800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。方鸿渐是当时旧中国都市知识分子在中西文化碰撞中形</a:t>
            </a:r>
            <a:endParaRPr lang="en-US" altLang="zh-CN" sz="1800" b="1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成的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“畸形儿”的代表。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【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示例二】B</a:t>
            </a:r>
            <a:r>
              <a:rPr lang="en-US" altLang="zh-CN" sz="1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这是格列佛帮助小人国打败了不来夫斯古帝国后，受到了小人国国王的赏识，因此得到了款待</a:t>
            </a:r>
            <a:r>
              <a:rPr lang="en-US" altLang="zh-CN" sz="1800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,推</a:t>
            </a:r>
            <a:endParaRPr lang="en-US" altLang="zh-CN" sz="1800" b="1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动情节发展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，为财政大臣对“我”设谋陷害、大加污蔑做铺垫。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【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示例三】C</a:t>
            </a:r>
            <a:r>
              <a:rPr lang="en-US" altLang="zh-CN" sz="1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这段文字写美学专家迷亭造访苦沙弥家时随意吃喝，反客为主，展现了迷亭玩世不恭</a:t>
            </a:r>
            <a:r>
              <a:rPr lang="en-US" altLang="zh-CN" sz="1800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、以戏弄别</a:t>
            </a:r>
            <a:endParaRPr lang="en-US" altLang="zh-CN" sz="1800" b="1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人为乐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、喜欢到处吹牛的形象。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【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示例四】D</a:t>
            </a:r>
            <a:r>
              <a:rPr lang="en-US" altLang="zh-CN" sz="1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奥莉加·伊凡诺夫娜为了追求所谓的“英雄”，跟随画家们住在乡间</a:t>
            </a:r>
            <a:r>
              <a:rPr lang="en-US" altLang="zh-CN" sz="1800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，但她很快厌倦了杂乱简朴的农</a:t>
            </a:r>
            <a:endParaRPr lang="en-US" altLang="zh-CN" sz="1800" b="1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舍生活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。这段文字刻画了一个爱慕虚荣、追求表面艺术实则内心无聊的人物形象，体现作者对蔑视劳动</a:t>
            </a:r>
            <a:r>
              <a:rPr lang="en-US" altLang="zh-CN" sz="1800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、欺世</a:t>
            </a:r>
            <a:endParaRPr lang="en-US" altLang="zh-CN" sz="1800" b="1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100"/>
              </a:lnSpc>
            </a:pPr>
            <a:r>
              <a:rPr lang="en-US" altLang="zh-CN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盗名</a:t>
            </a:r>
            <a:r>
              <a:rPr lang="en-US" altLang="zh-CN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、心灵空虚的这类人的鞭挞。（3分）</a:t>
            </a:r>
            <a:endParaRPr lang="en-US" altLang="zh-CN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5a4c47664.fixed?vcp=1&amp;pid=8fa0d0e72&amp;color=4,110,182&amp;vtp=1&amp;bbb=1"/>
          <p:cNvSpPr/>
          <p:nvPr/>
        </p:nvSpPr>
        <p:spPr>
          <a:xfrm>
            <a:off x="219456" y="2505456"/>
            <a:ext cx="11740896" cy="923544"/>
          </a:xfrm>
          <a:prstGeom prst="rect">
            <a:avLst/>
          </a:prstGeom>
          <a:noFill/>
        </p:spPr>
        <p:txBody>
          <a:bodyPr wrap="none" lIns="0" tIns="0" rIns="0" bIns="0" rtlCol="0" anchor="b"/>
          <a:lstStyle/>
          <a:p>
            <a:pPr algn="ctr" latinLnBrk="1">
              <a:lnSpc>
                <a:spcPts val="6700"/>
              </a:lnSpc>
            </a:pPr>
            <a:r>
              <a:rPr lang="en-US" altLang="zh-CN" sz="5400" b="1" i="0" dirty="0">
                <a:solidFill>
                  <a:srgbClr val="046EB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</a:t>
            </a:r>
            <a:r>
              <a:rPr lang="en-US" altLang="zh-CN" sz="5400" b="1" i="0" dirty="0">
                <a:solidFill>
                  <a:srgbClr val="046EB6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5400" b="1" i="0" dirty="0">
                <a:solidFill>
                  <a:srgbClr val="046EB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全国真题检测练</a:t>
            </a:r>
            <a:endParaRPr lang="en-US" altLang="zh-CN" sz="5400" dirty="0"/>
          </a:p>
        </p:txBody>
      </p:sp>
    </p:spTree>
  </p:cSld>
  <p:clrMapOvr>
    <a:masterClrMapping/>
  </p:clrMapOvr>
  <p:transition>
    <p:split dir="in"/>
  </p:transition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6_BD.87_1#ec095216b?vcp=1&amp;pid=b0d167c68&amp;color=0,0,0&amp;vtp=1&amp;bt=1&amp;bbb=1"/>
          <p:cNvSpPr/>
          <p:nvPr/>
        </p:nvSpPr>
        <p:spPr>
          <a:xfrm>
            <a:off x="502920" y="2233234"/>
            <a:ext cx="11183112" cy="3541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1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1.【2024重庆中考（A卷）】阅读《红星照耀中国》，走进那段峥嵘岁月。（8分）</a:t>
            </a:r>
            <a:endParaRPr lang="en-US" altLang="zh-CN" sz="1800" dirty="0"/>
          </a:p>
        </p:txBody>
      </p:sp>
      <p:sp>
        <p:nvSpPr>
          <p:cNvPr id="3" name="QC_7_BD.88_1#a1c3d6fee?sp=1&amp;vcp=1&amp;pid=ec095216b&amp;color=0,0,0&amp;vtp=1&amp;bbb=1"/>
          <p:cNvSpPr/>
          <p:nvPr/>
        </p:nvSpPr>
        <p:spPr>
          <a:xfrm>
            <a:off x="502920" y="2631696"/>
            <a:ext cx="11183112" cy="7702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（1）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下列人物中与介绍相匹配的一项是(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（3分）</a:t>
            </a:r>
            <a:endParaRPr lang="en-US" altLang="zh-CN" sz="1800" dirty="0"/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他曾当过窑工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有一副格外友善的模样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少了两颗门牙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笑起来嘴张得很大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就像个顽皮的孩子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1800" dirty="0"/>
          </a:p>
        </p:txBody>
      </p:sp>
      <p:sp>
        <p:nvSpPr>
          <p:cNvPr id="4" name="QC_7_AN.89_1#a1c3d6fee.bracket?vcp=1&amp;pid=ec095216b&amp;color=0,0,0&amp;vpa=20&amp;vtp=1"/>
          <p:cNvSpPr/>
          <p:nvPr/>
        </p:nvSpPr>
        <p:spPr>
          <a:xfrm>
            <a:off x="4686776" y="2639316"/>
            <a:ext cx="319088" cy="3541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endParaRPr lang="en-US" altLang="zh-CN" dirty="0"/>
          </a:p>
        </p:txBody>
      </p:sp>
      <p:sp>
        <p:nvSpPr>
          <p:cNvPr id="5" name="QC_7_BD.90_1#a1c3d6fee.choices?vcp=1&amp;pid=ec095216b&amp;color=0,0,0&amp;vtp=1&amp;bbb=1"/>
          <p:cNvSpPr/>
          <p:nvPr/>
        </p:nvSpPr>
        <p:spPr>
          <a:xfrm>
            <a:off x="502920" y="3449449"/>
            <a:ext cx="11183112" cy="3511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3100"/>
              </a:lnSpc>
              <a:tabLst>
                <a:tab pos="2747645" algn="l"/>
                <a:tab pos="5699125" algn="l"/>
                <a:tab pos="8650605" algn="l"/>
              </a:tabLst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.贺龙</a:t>
            </a:r>
            <a:r>
              <a:rPr lang="en-US" altLang="zh-CN" sz="1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B.徐海东</a:t>
            </a:r>
            <a:r>
              <a:rPr lang="en-US" altLang="zh-CN" sz="1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C.刘龙火</a:t>
            </a:r>
            <a:r>
              <a:rPr lang="en-US" altLang="zh-CN" sz="1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.邓发</a:t>
            </a:r>
            <a:endParaRPr lang="en-US" altLang="zh-CN" sz="1800" dirty="0"/>
          </a:p>
        </p:txBody>
      </p:sp>
      <p:sp>
        <p:nvSpPr>
          <p:cNvPr id="6" name="QC_7_AS.91_1#a1c3d6fee?vcp=1&amp;pid=ec095216b&amp;color=0,0,0&amp;vtp=1&amp;bbb=1&amp;hb=1"/>
          <p:cNvSpPr/>
          <p:nvPr/>
        </p:nvSpPr>
        <p:spPr>
          <a:xfrm>
            <a:off x="502920" y="3860231"/>
            <a:ext cx="11183112" cy="11893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【解析】</a:t>
            </a:r>
            <a:r>
              <a:rPr lang="en-US" altLang="zh-CN" sz="1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本题考查识记名著人物的能力。结合文本内容可知，此人是徐海东。他被称为“红色窑工</a:t>
            </a:r>
            <a:r>
              <a:rPr lang="en-US" altLang="zh-CN" sz="1800" b="1" i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”，还被彭德</a:t>
            </a:r>
            <a:endParaRPr lang="en-US" altLang="zh-CN" sz="1800" b="1" i="0">
              <a:solidFill>
                <a:srgbClr val="FF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1" i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怀戏称为著名的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“赤匪”。徐海东上学时被同学欺负，勇于反抗。后来，徐海东领导红军与敌人作战</a:t>
            </a:r>
            <a:r>
              <a:rPr lang="en-US" altLang="zh-CN" sz="1800" b="1" i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，使敌人闻</a:t>
            </a:r>
            <a:endParaRPr lang="en-US" altLang="zh-CN" sz="1800" b="1" i="0">
              <a:solidFill>
                <a:srgbClr val="FF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100"/>
              </a:lnSpc>
            </a:pPr>
            <a:r>
              <a:rPr lang="en-US" altLang="zh-CN" b="1" i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风丧胆</a:t>
            </a:r>
            <a:r>
              <a:rPr lang="en-US" altLang="zh-CN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</a:t>
            </a:r>
            <a:endParaRPr lang="en-US" altLang="zh-CN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6" grpId="0" animBg="1" build="p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7_BD.92_1#8d214f385?sp=1&amp;vcp=1&amp;pid=ec095216b&amp;color=0,0,0&amp;vtp=1&amp;bt=1&amp;bbb=1&amp;hb=1"/>
          <p:cNvSpPr/>
          <p:nvPr/>
        </p:nvSpPr>
        <p:spPr>
          <a:xfrm>
            <a:off x="502920" y="2007333"/>
            <a:ext cx="11183112" cy="32878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（2）根据书中内容，从下面备选人物中选择一位为其设计雕像。请你对雕像进行描述（描述角度：场景、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外貌、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神态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、动作等）。示例仅供参考。（5分）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示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例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人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物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彭德怀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书中依据：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彭德怀指挥红二师进行爬山演习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雕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像描述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他精神饱满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神情坚毅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左腿弯曲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踩在石头上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右腿直立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左手叉腰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右手高举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张嘴呼喊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似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乎在指挥战士们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冲啊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”。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备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选人物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：毛泽东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周恩来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朱德</a:t>
            </a:r>
            <a:endParaRPr lang="en-US" altLang="zh-CN" sz="1800" dirty="0"/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所选人物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：____书中依据：____</a:t>
            </a:r>
            <a:endParaRPr lang="en-US" altLang="zh-CN" dirty="0"/>
          </a:p>
        </p:txBody>
      </p:sp>
    </p:spTree>
  </p:cSld>
  <p:clrMapOvr>
    <a:masterClrMapping/>
  </p:clrMapOvr>
  <p:transition>
    <p:split dir="in"/>
  </p:transition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7_BD.92_2#8d214f385?vcp=1&amp;pid=ec095216b&amp;color=0,0,0&amp;mp=1&amp;vtp=1&amp;bt=1&amp;bbb=1"/>
          <p:cNvSpPr/>
          <p:nvPr/>
        </p:nvSpPr>
        <p:spPr>
          <a:xfrm>
            <a:off x="502920" y="1526065"/>
            <a:ext cx="11183112" cy="7732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雕像描述：____</a:t>
            </a:r>
            <a:endParaRPr lang="en-US" altLang="zh-CN" sz="1800" dirty="0"/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【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2024山西中考】班级开展“赏读经典·润泽心灵”主题活动。请参与并完成下列小题。（6分）</a:t>
            </a:r>
            <a:endParaRPr lang="en-US" altLang="zh-CN" sz="1800" dirty="0"/>
          </a:p>
        </p:txBody>
      </p:sp>
      <p:graphicFrame>
        <p:nvGraphicFramePr>
          <p:cNvPr id="56" name="QO_7_BD.92_3#8d214f385?colgroup=48&amp;vcp=1&amp;pid=ec095216b&amp;color=0,0,0&amp;mp=1&amp;vtp=1&amp;bbb=1&amp;hb=1"/>
          <p:cNvGraphicFramePr>
            <a:graphicFrameLocks noGrp="1"/>
          </p:cNvGraphicFramePr>
          <p:nvPr/>
        </p:nvGraphicFramePr>
        <p:xfrm>
          <a:off x="502920" y="2434242"/>
          <a:ext cx="11164824" cy="3347277"/>
        </p:xfrm>
        <a:graphic>
          <a:graphicData uri="http://schemas.openxmlformats.org/drawingml/2006/table">
            <a:tbl>
              <a:tblPr/>
              <a:tblGrid>
                <a:gridCol w="11164824"/>
              </a:tblGrid>
              <a:tr h="1115759"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2900"/>
                        </a:lnSpc>
                      </a:pP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   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抗战胜利纪功碑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隐没在灰蒙蒙的雾海里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长江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嘉陵江汇合处的山城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被浓云迷雾笼罩着</a:t>
                      </a:r>
                      <a:r>
                        <a:rPr lang="en-US" altLang="zh-CN" sz="18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这个阴沉沉</a:t>
                      </a:r>
                      <a:endParaRPr lang="en-US" altLang="zh-CN" sz="18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楷体" panose="02010609060101010101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2900"/>
                        </a:lnSpc>
                      </a:pP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的早晨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把人们带进了动荡年代里的又一个年头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  <a:p>
                      <a:pPr marL="0" lvl="0" indent="0" algn="r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——《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红岩》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15759"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2900"/>
                        </a:lnSpc>
                      </a:pP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我们所要介绍的是祥子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不是骆驼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因为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“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骆驼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”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只是个外号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；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那么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我们就先说祥子</a:t>
                      </a:r>
                      <a:r>
                        <a:rPr lang="en-US" altLang="zh-CN" sz="18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随手儿把骆驼与祥子那</a:t>
                      </a:r>
                      <a:endParaRPr lang="en-US" altLang="zh-CN" sz="18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楷体" panose="02010609060101010101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2900"/>
                        </a:lnSpc>
                      </a:pP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点儿关系说过去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也就算了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  <a:p>
                      <a:pPr marL="0" lvl="0" indent="0" algn="r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——《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骆驼祥子》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15759"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2900"/>
                        </a:lnSpc>
                      </a:pP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   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人们一定还记得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1866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年海上发生的一件离奇的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神秘的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无法解释的怪事</a:t>
                      </a:r>
                      <a:r>
                        <a:rPr lang="en-US" altLang="zh-CN" sz="18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当时的各种传闻不仅在沿海居</a:t>
                      </a:r>
                      <a:endParaRPr lang="en-US" altLang="zh-CN" sz="18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楷体" panose="02010609060101010101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2900"/>
                        </a:lnSpc>
                      </a:pP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民和世界舆论中引起轰动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更让一般的航海人员激动不已</a:t>
                      </a:r>
                      <a:r>
                        <a:rPr lang="en-US" altLang="zh-CN" sz="1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  <a:p>
                      <a:pPr marL="0" lvl="0" indent="0" algn="r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——《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海底两万里》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split dir="in"/>
  </p:transition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7_AN.93_1#8d214f385?vcp=1&amp;pid=ec095216b&amp;color=0,0,0&amp;vtp=1&amp;bt=1&amp;bbb=1&amp;hb=1"/>
          <p:cNvSpPr/>
          <p:nvPr/>
        </p:nvSpPr>
        <p:spPr>
          <a:xfrm>
            <a:off x="502920" y="2437862"/>
            <a:ext cx="11183112" cy="24496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【示例一】毛泽东</a:t>
            </a:r>
            <a:r>
              <a:rPr lang="en-US" altLang="zh-CN" sz="1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毛泽东在保安接受斯诺采访。</a:t>
            </a:r>
            <a:r>
              <a:rPr lang="en-US" altLang="zh-CN" sz="1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他曲腿而坐，头戴五星八角帽，面庞瘦削，</a:t>
            </a:r>
            <a:r>
              <a:rPr lang="en-US" altLang="zh-CN" sz="1800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左手搭在左膝上，</a:t>
            </a:r>
            <a:endParaRPr lang="en-US" altLang="zh-CN" sz="1800" b="1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右手微抬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，目视前方，仿佛在思索抗战策略。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【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示例二】周恩来</a:t>
            </a:r>
            <a:r>
              <a:rPr lang="en-US" altLang="zh-CN" sz="1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斯诺到总部见周恩来时的见闻。</a:t>
            </a:r>
            <a:r>
              <a:rPr lang="en-US" altLang="zh-CN" sz="1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他伏在案前，右手指着桌上的电文，</a:t>
            </a:r>
            <a:r>
              <a:rPr lang="en-US" altLang="zh-CN" sz="1800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左手捋着浓密的胡须，</a:t>
            </a:r>
            <a:endParaRPr lang="en-US" altLang="zh-CN" sz="1800" b="1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清瘦的面庞显出坚毅与冷静的神色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【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示例三】朱德</a:t>
            </a:r>
            <a:r>
              <a:rPr lang="en-US" altLang="zh-CN" sz="1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朱德深入军营与战士们交流。</a:t>
            </a:r>
            <a:r>
              <a:rPr lang="en-US" altLang="zh-CN" sz="1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他身体壮实，赤脚坐在地上，支起左腿，伸长右腿</a:t>
            </a:r>
            <a:r>
              <a:rPr lang="en-US" altLang="zh-CN" sz="1800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，双手在空</a:t>
            </a:r>
            <a:endParaRPr lang="en-US" altLang="zh-CN" sz="1800" b="1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100"/>
              </a:lnSpc>
            </a:pPr>
            <a:r>
              <a:rPr lang="en-US" altLang="zh-CN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中比圈</a:t>
            </a:r>
            <a:r>
              <a:rPr lang="en-US" altLang="zh-CN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，仿佛在给战士们传授军事知识，看起来沉稳坚毅又不失温和。（5分）</a:t>
            </a:r>
            <a:endParaRPr lang="en-US" altLang="zh-CN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7_BD.94_1#0699b102d?vcp=1&amp;pid=b0aafac2d&amp;color=0,0,0&amp;vtp=1&amp;bt=1&amp;bbb=1"/>
          <p:cNvSpPr/>
          <p:nvPr/>
        </p:nvSpPr>
        <p:spPr>
          <a:xfrm>
            <a:off x="502920" y="2437704"/>
            <a:ext cx="11183112" cy="3541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1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2.（1）上面是同学整理的三部名著的开头，你喜欢其中哪一个呢？请写出理由。（2分）</a:t>
            </a:r>
            <a:endParaRPr lang="en-US" altLang="zh-CN" sz="1800" dirty="0"/>
          </a:p>
        </p:txBody>
      </p:sp>
      <p:sp>
        <p:nvSpPr>
          <p:cNvPr id="3" name="QO_7_AN.95_1#0699b102d?vcp=1&amp;pid=b0aafac2d&amp;color=0,0,0&amp;vtp=1&amp;bbb=1&amp;hb=1"/>
          <p:cNvSpPr/>
          <p:nvPr/>
        </p:nvSpPr>
        <p:spPr>
          <a:xfrm>
            <a:off x="502920" y="2836166"/>
            <a:ext cx="11183112" cy="20305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【示例一】我喜欢《红岩》的开头，作者描写了重庆新年早晨被浓云迷雾笼罩的情景</a:t>
            </a:r>
            <a:r>
              <a:rPr lang="en-US" altLang="zh-CN" sz="1800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，引发人们对动荡年代新</a:t>
            </a:r>
            <a:endParaRPr lang="en-US" altLang="zh-CN" sz="1800" b="1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一年前景的思考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【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示例二】《骆驼祥子》的开头交代了“骆驼”是主人公祥子的外号，文字通俗朴素，读来亲切自然，我喜欢。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【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示例三】《海底两万里》的开头设置了悬念：1866年海上究竟发生了一件什么怪事？我真想读整本书</a:t>
            </a:r>
            <a:r>
              <a:rPr lang="en-US" altLang="zh-CN" sz="1800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，一探</a:t>
            </a:r>
            <a:endParaRPr lang="en-US" altLang="zh-CN" sz="1800" b="1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100"/>
              </a:lnSpc>
            </a:pPr>
            <a:r>
              <a:rPr lang="en-US" altLang="zh-CN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究竟</a:t>
            </a:r>
            <a:r>
              <a:rPr lang="en-US" altLang="zh-CN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。（2分）</a:t>
            </a:r>
            <a:endParaRPr lang="en-US" altLang="zh-CN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7_BD.96_1#e582729ce?vcp=1&amp;pid=b0aafac2d&amp;color=0,0,0&amp;vtp=1&amp;bt=1&amp;bbb=1"/>
          <p:cNvSpPr/>
          <p:nvPr/>
        </p:nvSpPr>
        <p:spPr>
          <a:xfrm>
            <a:off x="502920" y="1820484"/>
            <a:ext cx="11183112" cy="3541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1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（2）请从以上名著中任选一部，结合具体内容，写一段推荐语，分享给即将升入初中的同学。（4分）</a:t>
            </a:r>
            <a:endParaRPr lang="en-US" altLang="zh-CN" sz="1800" dirty="0"/>
          </a:p>
        </p:txBody>
      </p:sp>
      <p:sp>
        <p:nvSpPr>
          <p:cNvPr id="3" name="QO_7_AN.97_1#e582729ce?vcp=1&amp;pid=b0aafac2d&amp;color=0,0,0&amp;vtp=1&amp;bbb=1&amp;hb=1"/>
          <p:cNvSpPr/>
          <p:nvPr/>
        </p:nvSpPr>
        <p:spPr>
          <a:xfrm>
            <a:off x="502920" y="2218946"/>
            <a:ext cx="11183112" cy="32878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【示例一】你知道小萝卜头吗？想了解他的飞翔梦吗？你知道江姐吗</a:t>
            </a:r>
            <a:r>
              <a:rPr lang="en-US" altLang="zh-CN" sz="1800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？想知道她和战友们在狱中怎样绣五星红</a:t>
            </a:r>
            <a:endParaRPr lang="en-US" altLang="zh-CN" sz="1800" b="1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旗吗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？那你就要读一读罗广斌、杨益言合著的长篇小说《红岩</a:t>
            </a:r>
            <a:r>
              <a:rPr lang="en-US" altLang="zh-CN" sz="1800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》，故事的传奇色彩与情节的跌宕起伏会让你爱</a:t>
            </a:r>
            <a:endParaRPr lang="en-US" altLang="zh-CN" sz="1800" b="1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不释手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【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示例二】祥子，一个生活在旧社会的普通人力车夫，他梦想拥有一辆自己的洋车，却历经“三起三落</a:t>
            </a:r>
            <a:r>
              <a:rPr lang="en-US" altLang="zh-CN" sz="1800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”，最终</a:t>
            </a:r>
            <a:endParaRPr lang="en-US" altLang="zh-CN" sz="1800" b="1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放弃了理想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，原因何在？请阅读老舍的代表作《骆驼祥子》，相信你能从中找到答案</a:t>
            </a:r>
            <a:r>
              <a:rPr lang="en-US" altLang="zh-CN" sz="1800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，感受一个有良知的作家</a:t>
            </a:r>
            <a:endParaRPr lang="en-US" altLang="zh-CN" sz="1800" b="1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对底层劳动人民的关注与同情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【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示例三】我推荐《海底两万里》。你可以跟随法国小说家凡尔纳非凡的想象，沿着“诺第留斯号</a:t>
            </a:r>
            <a:r>
              <a:rPr lang="en-US" altLang="zh-CN" sz="1800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”潜水艇的航</a:t>
            </a:r>
            <a:endParaRPr lang="en-US" altLang="zh-CN" sz="1800" b="1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100"/>
              </a:lnSpc>
            </a:pPr>
            <a:r>
              <a:rPr lang="en-US" altLang="zh-CN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行线路</a:t>
            </a:r>
            <a:r>
              <a:rPr lang="en-US" altLang="zh-CN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，和尼摩船长一起来一趟神奇的探险之旅。奇幻美妙的海底世界一定会让你惊叹不已。（4分）</a:t>
            </a:r>
            <a:endParaRPr lang="en-US" altLang="zh-CN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6_BD.98_1#604133777?vcp=1&amp;pid=b0d167c68&amp;color=0,0,0&amp;vtp=1&amp;bt=1&amp;bbb=1"/>
          <p:cNvSpPr/>
          <p:nvPr/>
        </p:nvSpPr>
        <p:spPr>
          <a:xfrm>
            <a:off x="502920" y="1608172"/>
            <a:ext cx="11183112" cy="3541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1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3.【2024广西中考】复兴中学举办以“追求”为主题的名著明信片制作大赛，请你完成以下任务。（10分）</a:t>
            </a:r>
            <a:endParaRPr lang="en-US" altLang="zh-CN" sz="1800" dirty="0"/>
          </a:p>
        </p:txBody>
      </p:sp>
      <p:sp>
        <p:nvSpPr>
          <p:cNvPr id="3" name="QO_7_BD.99_1#f0e417a48?sp=1&amp;vcp=1&amp;pid=604133777&amp;color=0,0,0&amp;vtp=1&amp;bbb=1&amp;hb=1"/>
          <p:cNvSpPr/>
          <p:nvPr/>
        </p:nvSpPr>
        <p:spPr>
          <a:xfrm>
            <a:off x="502920" y="2006633"/>
            <a:ext cx="11183112" cy="11893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（1）</a:t>
            </a:r>
            <a:r>
              <a:rPr lang="en-US" altLang="zh-CN" sz="1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【素材选择】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请你从以下名著中选择一部作为明信片制作的素材。要求：以“追求”为主题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，结合所选名著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的内容阐明选择理由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。（3分）</a:t>
            </a:r>
            <a:endParaRPr lang="en-US" altLang="zh-CN" sz="1800" dirty="0"/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朝花夕拾》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《红星照耀中国》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《钢铁是怎样炼成的》</a:t>
            </a:r>
            <a:endParaRPr lang="en-US" altLang="zh-CN" dirty="0"/>
          </a:p>
        </p:txBody>
      </p:sp>
      <p:sp>
        <p:nvSpPr>
          <p:cNvPr id="4" name="QO_7_AN.100_1#f0e417a48?vcp=1&amp;pid=604133777&amp;color=0,0,0&amp;vtp=1&amp;bbb=1&amp;hb=1"/>
          <p:cNvSpPr/>
          <p:nvPr/>
        </p:nvSpPr>
        <p:spPr>
          <a:xfrm>
            <a:off x="502920" y="3241518"/>
            <a:ext cx="11183112" cy="24496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【示例一】《朝花夕拾》，书中鲁迅回忆了从幼年到青年的生活经历，其中不仅有对童年趣事的回忆</a:t>
            </a:r>
            <a:r>
              <a:rPr lang="en-US" altLang="zh-CN" sz="1800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，更有对</a:t>
            </a:r>
            <a:endParaRPr lang="en-US" altLang="zh-CN" sz="1800" b="1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救国救民理想追求的记录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【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示例二】《红星照耀中国》，本书记录了斯诺访问中国革命根据地的全过程</a:t>
            </a:r>
            <a:r>
              <a:rPr lang="en-US" altLang="zh-CN" sz="1800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，展现了中国共产党人和红军追</a:t>
            </a:r>
            <a:endParaRPr lang="en-US" altLang="zh-CN" sz="1800" b="1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求民族解放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、浴血奋战的历史。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【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示例三】《钢铁是怎样炼成的》，本书记录了保尔在革命斗争中成长的历程</a:t>
            </a:r>
            <a:r>
              <a:rPr lang="en-US" altLang="zh-CN" sz="1800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，表现了他为共产主义理想而奋</a:t>
            </a:r>
            <a:endParaRPr lang="en-US" altLang="zh-CN" sz="1800" b="1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100"/>
              </a:lnSpc>
            </a:pPr>
            <a:r>
              <a:rPr lang="en-US" altLang="zh-CN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斗终身的执着追求</a:t>
            </a:r>
            <a:r>
              <a:rPr lang="en-US" altLang="zh-CN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。（名著选择1分，理由2分。共3分）</a:t>
            </a:r>
            <a:endParaRPr lang="en-US" altLang="zh-CN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1#目录1:8fa0d0e72?lid=dd9c84f79&amp;cid=dd9c84f79&amp;vtp=1&amp;bt=1&amp;bbb=1">
            <a:hlinkClick r:id="rId1" action="ppaction://hlinksldjump"/>
          </p:cNvPr>
          <p:cNvSpPr/>
          <p:nvPr/>
        </p:nvSpPr>
        <p:spPr>
          <a:xfrm>
            <a:off x="3666744" y="2121408"/>
            <a:ext cx="7196328" cy="612648"/>
          </a:xfrm>
          <a:prstGeom prst="rect">
            <a:avLst/>
          </a:prstGeom>
          <a:solidFill>
            <a:srgbClr val="BDD7EE"/>
          </a:solidFill>
        </p:spPr>
        <p:txBody>
          <a:bodyPr wrap="none" lIns="127000" tIns="127000" rIns="127000" bIns="127000" rtlCol="0" anchor="ctr"/>
          <a:lstStyle/>
          <a:p>
            <a:pPr marL="0" algn="ctr" latinLnBrk="1">
              <a:lnSpc>
                <a:spcPts val="34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浙江真题诊断练</a:t>
            </a:r>
            <a:endParaRPr lang="en-US" altLang="zh-CN" sz="2800" dirty="0"/>
          </a:p>
        </p:txBody>
      </p:sp>
      <p:sp>
        <p:nvSpPr>
          <p:cNvPr id="3" name="C_1#目录1:8fa0d0e72?lid=9d3411887&amp;cid=9d3411887&amp;vtp=1&amp;bbb=1">
            <a:hlinkClick r:id="rId2" action="ppaction://hlinksldjump"/>
          </p:cNvPr>
          <p:cNvSpPr/>
          <p:nvPr/>
        </p:nvSpPr>
        <p:spPr>
          <a:xfrm>
            <a:off x="3666744" y="3090672"/>
            <a:ext cx="7196328" cy="612648"/>
          </a:xfrm>
          <a:prstGeom prst="rect">
            <a:avLst/>
          </a:prstGeom>
          <a:solidFill>
            <a:srgbClr val="BDD7EE"/>
          </a:solidFill>
        </p:spPr>
        <p:txBody>
          <a:bodyPr wrap="none" lIns="127000" tIns="127000" rIns="127000" bIns="127000" rtlCol="0" anchor="ctr"/>
          <a:lstStyle/>
          <a:p>
            <a:pPr marL="0" algn="ctr" latinLnBrk="1">
              <a:lnSpc>
                <a:spcPts val="34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考法突破练</a:t>
            </a:r>
            <a:endParaRPr lang="en-US" altLang="zh-CN" sz="2800" dirty="0"/>
          </a:p>
        </p:txBody>
      </p:sp>
      <p:sp>
        <p:nvSpPr>
          <p:cNvPr id="4" name="C_1#目录1:8fa0d0e72?lid=5a4c47664&amp;cid=5a4c47664&amp;vtp=1&amp;bbb=1">
            <a:hlinkClick r:id="rId3" action="ppaction://hlinksldjump"/>
          </p:cNvPr>
          <p:cNvSpPr/>
          <p:nvPr/>
        </p:nvSpPr>
        <p:spPr>
          <a:xfrm>
            <a:off x="3666744" y="4059936"/>
            <a:ext cx="7196328" cy="612648"/>
          </a:xfrm>
          <a:prstGeom prst="rect">
            <a:avLst/>
          </a:prstGeom>
          <a:solidFill>
            <a:srgbClr val="BDD7EE"/>
          </a:solidFill>
        </p:spPr>
        <p:txBody>
          <a:bodyPr wrap="none" lIns="127000" tIns="127000" rIns="127000" bIns="127000" rtlCol="0" anchor="ctr"/>
          <a:lstStyle/>
          <a:p>
            <a:pPr marL="0" algn="ctr" latinLnBrk="1">
              <a:lnSpc>
                <a:spcPts val="34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全国真题检测练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7_BD.101_1#a2da2a23f?vcp=1&amp;pid=604133777&amp;color=0,0,0&amp;vtp=1&amp;bt=1&amp;bbb=1&amp;hb=1"/>
          <p:cNvSpPr/>
          <p:nvPr/>
        </p:nvSpPr>
        <p:spPr>
          <a:xfrm>
            <a:off x="502920" y="1189294"/>
            <a:ext cx="11183112" cy="7732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（2）</a:t>
            </a:r>
            <a:r>
              <a:rPr lang="en-US" altLang="zh-CN" sz="1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【画面确定】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根据第（1）小题所选的名著，你会选择①____（人名）作为画面的主要形象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，并选择与之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相关的情节来表现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“追求”的主题，这个情节是②____。（3分）</a:t>
            </a:r>
            <a:endParaRPr lang="en-US" altLang="zh-CN" dirty="0"/>
          </a:p>
        </p:txBody>
      </p:sp>
      <p:sp>
        <p:nvSpPr>
          <p:cNvPr id="3" name="QO_7_AN.102_1#a2da2a23f?vcp=1&amp;pid=604133777&amp;color=0,0,0&amp;vtp=1&amp;bbb=1"/>
          <p:cNvSpPr/>
          <p:nvPr/>
        </p:nvSpPr>
        <p:spPr>
          <a:xfrm>
            <a:off x="502920" y="2014476"/>
            <a:ext cx="11183112" cy="11893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【示例一】①鲁迅</a:t>
            </a:r>
            <a:r>
              <a:rPr lang="en-US" altLang="zh-CN" sz="1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②鲁迅仙台观影，决定弃医从文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【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示例二】①毛泽东</a:t>
            </a:r>
            <a:r>
              <a:rPr lang="en-US" altLang="zh-CN" sz="1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②毛泽东带领红军过草地，追求革命的胜利</a:t>
            </a:r>
            <a:endParaRPr lang="en-US" altLang="zh-CN" sz="1800" dirty="0"/>
          </a:p>
          <a:p>
            <a:pPr latinLnBrk="1">
              <a:lnSpc>
                <a:spcPts val="3100"/>
              </a:lnSpc>
            </a:pPr>
            <a:r>
              <a:rPr lang="en-US" altLang="zh-CN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【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示例三】①保尔</a:t>
            </a:r>
            <a:r>
              <a:rPr lang="en-US" altLang="zh-CN" sz="1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②保尔开始小说创作，继续践行他的生命誓言（人物1分，情节2分。共3分）</a:t>
            </a:r>
            <a:endParaRPr lang="en-US" altLang="zh-CN" sz="1800" dirty="0"/>
          </a:p>
        </p:txBody>
      </p:sp>
      <p:sp>
        <p:nvSpPr>
          <p:cNvPr id="4" name="QO_7_BD.103_1#96c677473?vcp=1&amp;pid=604133777&amp;color=0,0,0&amp;vtp=1&amp;bbb=1&amp;hb=1"/>
          <p:cNvSpPr/>
          <p:nvPr/>
        </p:nvSpPr>
        <p:spPr>
          <a:xfrm>
            <a:off x="502920" y="3249361"/>
            <a:ext cx="11183112" cy="11923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（3）</a:t>
            </a:r>
            <a:r>
              <a:rPr lang="en-US" altLang="zh-CN" sz="1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【活动总结】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明信片制作大赛结束后，有同学提出意见，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认为制作明信片之类的活动并不能促进名著阅读，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我们应该专注于读书本身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；也有同学认为助读活动形式很好，有助于推进名著阅读。你赞成哪一方观点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?请谈谈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你的看法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，写一段80字以内的议论性文字。要求：观点明确，有理有据。（4分）</a:t>
            </a:r>
            <a:endParaRPr lang="en-US" altLang="zh-CN" dirty="0"/>
          </a:p>
        </p:txBody>
      </p:sp>
      <p:sp>
        <p:nvSpPr>
          <p:cNvPr id="5" name="QO_7_AN.104_1#96c677473?vcp=1&amp;pid=604133777&amp;color=0,0,0&amp;vtp=1&amp;bbb=1&amp;hb=1"/>
          <p:cNvSpPr/>
          <p:nvPr/>
        </p:nvSpPr>
        <p:spPr>
          <a:xfrm>
            <a:off x="502920" y="4490976"/>
            <a:ext cx="11183112" cy="16114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【示例一】我赞同名著阅读应该专注于读书。一是每个人的阅读时间有限</a:t>
            </a:r>
            <a:r>
              <a:rPr lang="en-US" altLang="zh-CN" sz="1800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，二是频繁的助读活动会分散阅读精</a:t>
            </a:r>
            <a:endParaRPr lang="en-US" altLang="zh-CN" sz="1800" b="1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力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，所以我们应该多读多思，提升阅读素养。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【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示例二】我赞同多参与助读活动。助读活动能激发阅读名著的兴趣，并且有利于阅读、思考、</a:t>
            </a:r>
            <a:r>
              <a:rPr lang="en-US" altLang="zh-CN" sz="1800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实践三者结合。</a:t>
            </a:r>
            <a:endParaRPr lang="en-US" altLang="zh-CN" sz="1800" b="1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100"/>
              </a:lnSpc>
            </a:pPr>
            <a:r>
              <a:rPr lang="en-US" altLang="zh-CN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我们要参与形式多样的助读活动</a:t>
            </a:r>
            <a:r>
              <a:rPr lang="en-US" altLang="zh-CN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，提升语文综合素养。（观点1分，论据2分，结论1分。共4分）</a:t>
            </a:r>
            <a:endParaRPr lang="en-US" altLang="zh-CN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5" grpId="0" animBg="1" build="p"/>
    </p:bld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6_BD.105_1#222f883e6?vcp=1&amp;pid=b0d167c68&amp;color=0,0,0&amp;vtp=1&amp;bt=1&amp;bbb=1&amp;hb=1"/>
          <p:cNvSpPr/>
          <p:nvPr/>
        </p:nvSpPr>
        <p:spPr>
          <a:xfrm>
            <a:off x="502920" y="2449134"/>
            <a:ext cx="11183112" cy="11923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4.【2024北京中考】小说中的场景与人物形象关系密切。从《水浒传》《西游记》《骆驼祥子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》《钢铁是怎样炼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成的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》《简·爱》中任选一部，说说场景对塑造人物形象的作用。（要求：写出某一人物所处的两处场景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，分别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解释场景与人物形象的关系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，写出场景变换中人物形象的变化。100字左右。）（5分）</a:t>
            </a:r>
            <a:endParaRPr lang="en-US" altLang="zh-CN" dirty="0"/>
          </a:p>
        </p:txBody>
      </p:sp>
      <p:sp>
        <p:nvSpPr>
          <p:cNvPr id="3" name="QO_6_AN.106_1#222f883e6?vcp=1&amp;pid=b0d167c68&amp;color=0,0,0&amp;vtp=1&amp;bbb=1&amp;hb=1"/>
          <p:cNvSpPr/>
          <p:nvPr/>
        </p:nvSpPr>
        <p:spPr>
          <a:xfrm>
            <a:off x="502920" y="3686431"/>
            <a:ext cx="11183112" cy="11923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【示例】在《水浒传》中，林冲原本身为朝廷武将，身处繁华的东京城，却因遭受陷害而流落江湖。</a:t>
            </a:r>
            <a:r>
              <a:rPr lang="en-US" altLang="zh-CN" sz="1800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在梁山泊，</a:t>
            </a:r>
            <a:endParaRPr lang="en-US" altLang="zh-CN" sz="1800" b="1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他找到了志同道合的兄弟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，从孤独的受害者转变为英勇的反抗者。场景的变化不仅揭示了林冲的遭遇</a:t>
            </a:r>
            <a:r>
              <a:rPr lang="en-US" altLang="zh-CN" sz="1800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，也体现</a:t>
            </a:r>
            <a:endParaRPr lang="en-US" altLang="zh-CN" sz="1800" b="1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100"/>
              </a:lnSpc>
            </a:pPr>
            <a:r>
              <a:rPr lang="en-US" altLang="zh-CN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了他从软弱到坚强的性格转变</a:t>
            </a:r>
            <a:r>
              <a:rPr lang="en-US" altLang="zh-CN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。（5分）</a:t>
            </a:r>
            <a:endParaRPr lang="en-US" altLang="zh-CN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107_1#01c61c440?sp=1&amp;vcp=1&amp;pid=b0d167c68&amp;color=0,0,0&amp;vtp=1&amp;bt=1&amp;bbb=1&amp;hb=1"/>
          <p:cNvSpPr/>
          <p:nvPr/>
        </p:nvSpPr>
        <p:spPr>
          <a:xfrm>
            <a:off x="502920" y="1809435"/>
            <a:ext cx="11183112" cy="37039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5.【2024河北中考】阅读下面文字，完成填空。（7分）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1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老</a:t>
            </a:r>
            <a:r>
              <a:rPr lang="en-US" altLang="zh-CN" sz="1800" b="1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师</a:t>
            </a:r>
            <a:r>
              <a:rPr lang="en-US" altLang="zh-CN" sz="1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我们学习了设计整本书阅读探究专题的一种方法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那就是关注书中反复出现的内容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今天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我们围绕这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个话题来交流一下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1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小</a:t>
            </a:r>
            <a:r>
              <a:rPr lang="en-US" altLang="zh-CN" sz="1800" b="1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冀</a:t>
            </a:r>
            <a:r>
              <a:rPr lang="en-US" altLang="zh-CN" sz="1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老师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读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朝花夕拾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时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我发现很多篇文章提到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书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”。《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五猖会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讲了鲁迅童年时背书的经历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还有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《①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》《②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等文章也写到了书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1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老</a:t>
            </a:r>
            <a:r>
              <a:rPr lang="en-US" altLang="zh-CN" sz="1800" b="1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师</a:t>
            </a:r>
            <a:r>
              <a:rPr lang="en-US" altLang="zh-CN" sz="1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好啊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!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你可以把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鲁迅读过的书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作为探究专题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1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小</a:t>
            </a:r>
            <a:r>
              <a:rPr lang="en-US" altLang="zh-CN" sz="1800" b="1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语</a:t>
            </a:r>
            <a:r>
              <a:rPr lang="en-US" altLang="zh-CN" sz="1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我发现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水浒传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中有些器物在某个故事中反复出现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比如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，“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智取生辰纲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中多次写到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椰瓢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”,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吴用等人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巧用它智取了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③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负责押送的生辰纲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；④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这个情节中反复写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梢棒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来表现武松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形象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这些也可以进行专题探究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dirty="0"/>
          </a:p>
        </p:txBody>
      </p:sp>
      <p:sp>
        <p:nvSpPr>
          <p:cNvPr id="3" name="QB_6_AN.108_1#01c61c440.blank?vcp=1&amp;pid=b0d167c68&amp;color=0,0,0&amp;vpa=21&amp;vtp=1&amp;bbb=1"/>
          <p:cNvSpPr/>
          <p:nvPr/>
        </p:nvSpPr>
        <p:spPr>
          <a:xfrm>
            <a:off x="965676" y="3455355"/>
            <a:ext cx="2909888" cy="35433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【示例】阿长与〈山海经〉</a:t>
            </a:r>
            <a:endParaRPr lang="en-US" altLang="zh-CN" dirty="0"/>
          </a:p>
        </p:txBody>
      </p:sp>
      <p:sp>
        <p:nvSpPr>
          <p:cNvPr id="4" name="QB_6_AN.109_1#01c61c440.blank?vcp=1&amp;pid=b0d167c68&amp;color=0,0,0&amp;vpa=22&amp;vtp=1&amp;bbb=1"/>
          <p:cNvSpPr/>
          <p:nvPr/>
        </p:nvSpPr>
        <p:spPr>
          <a:xfrm>
            <a:off x="4623276" y="3455355"/>
            <a:ext cx="3024188" cy="3541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从百草园到三味书屋（2分）</a:t>
            </a:r>
            <a:endParaRPr lang="en-US" altLang="zh-CN" dirty="0"/>
          </a:p>
        </p:txBody>
      </p:sp>
      <p:sp>
        <p:nvSpPr>
          <p:cNvPr id="5" name="QB_6_AN.110_1#01c61c440.blank?vcp=1&amp;pid=b0d167c68&amp;color=0,0,0&amp;vpa=23&amp;vtp=1&amp;bbb=1"/>
          <p:cNvSpPr/>
          <p:nvPr/>
        </p:nvSpPr>
        <p:spPr>
          <a:xfrm>
            <a:off x="2108676" y="4712655"/>
            <a:ext cx="1423988" cy="3541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杨志（1分）</a:t>
            </a:r>
            <a:endParaRPr lang="en-US" altLang="zh-CN" dirty="0"/>
          </a:p>
        </p:txBody>
      </p:sp>
      <p:sp>
        <p:nvSpPr>
          <p:cNvPr id="6" name="QB_6_AN.111_1#01c61c440.blank?vcp=1&amp;pid=b0d167c68&amp;color=0,0,0&amp;vpa=24&amp;vtp=1&amp;bbb=1"/>
          <p:cNvSpPr/>
          <p:nvPr/>
        </p:nvSpPr>
        <p:spPr>
          <a:xfrm>
            <a:off x="5880576" y="4712655"/>
            <a:ext cx="1881188" cy="3541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武松打虎（1分）</a:t>
            </a:r>
            <a:endParaRPr lang="en-US" altLang="zh-CN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  <p:bldP spid="5" grpId="0" animBg="1" build="p"/>
      <p:bldP spid="6" grpId="0" animBg="1" build="p"/>
    </p:bld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112_1#01c61c440?vcp=1&amp;pid=b0d167c68&amp;color=0,0,0&amp;mp=1&amp;vtp=1&amp;bt=1&amp;bbb=1&amp;hb=1"/>
          <p:cNvSpPr/>
          <p:nvPr/>
        </p:nvSpPr>
        <p:spPr>
          <a:xfrm>
            <a:off x="502920" y="2015175"/>
            <a:ext cx="11183112" cy="32848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小文：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骆驼祥子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中多次写祥子的笑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比如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他逃出军营拉出骆驼时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忍不住笑了出来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我还发现书中写了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祥子处于不同情境中的哭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我想以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⑤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为探究专题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1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小</a:t>
            </a:r>
            <a:r>
              <a:rPr lang="en-US" altLang="zh-CN" sz="1800" b="1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冀</a:t>
            </a:r>
            <a:r>
              <a:rPr lang="en-US" altLang="zh-CN" sz="1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我想分享阅读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西游记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时的发现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刚开始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孙悟空遇到问题时常常只凭个人的力量来解决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后来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还学会了团结他人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求教他人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我就想以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“⑥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为专题进行探究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1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老</a:t>
            </a:r>
            <a:r>
              <a:rPr lang="en-US" altLang="zh-CN" sz="1800" b="1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师</a:t>
            </a:r>
            <a:r>
              <a:rPr lang="en-US" altLang="zh-CN" sz="1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确定了专题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我们可以通过选择性阅读挑选出专题探究需要的内容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阅读挑选出的这些内容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可以用哪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种读书方法呢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?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1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小</a:t>
            </a:r>
            <a:r>
              <a:rPr lang="en-US" altLang="zh-CN" sz="1800" b="1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语</a:t>
            </a:r>
            <a:r>
              <a:rPr lang="en-US" altLang="zh-CN" sz="1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我觉得应该运用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⑦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的读书方法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1800" dirty="0"/>
          </a:p>
          <a:p>
            <a:pPr latinLnBrk="1">
              <a:lnSpc>
                <a:spcPts val="3100"/>
              </a:lnSpc>
            </a:pPr>
            <a:r>
              <a:rPr lang="en-US" altLang="zh-CN" b="1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老师</a:t>
            </a:r>
            <a:r>
              <a:rPr lang="en-US" altLang="zh-CN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可以的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希望大家今后经常这样交流研讨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积累阅读整本书的经验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dirty="0"/>
          </a:p>
        </p:txBody>
      </p:sp>
      <p:sp>
        <p:nvSpPr>
          <p:cNvPr id="3" name="QB_6_AN.113_1#01c61c440.blank?vcp=1&amp;pid=b0d167c68&amp;color=0,0,0&amp;mp=1&amp;vpa=25&amp;vtp=1&amp;bbb=1"/>
          <p:cNvSpPr/>
          <p:nvPr/>
        </p:nvSpPr>
        <p:spPr>
          <a:xfrm>
            <a:off x="4343876" y="2403795"/>
            <a:ext cx="3557588" cy="3541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【示例】祥子的‘笑’和‘哭’（1分）</a:t>
            </a:r>
            <a:endParaRPr lang="en-US" altLang="zh-CN" dirty="0"/>
          </a:p>
        </p:txBody>
      </p:sp>
      <p:sp>
        <p:nvSpPr>
          <p:cNvPr id="4" name="QB_6_AN.114_1#01c61c440.blank?vcp=1&amp;pid=b0d167c68&amp;color=0,0,0&amp;mp=1&amp;vpa=26&amp;vtp=1&amp;bbb=1"/>
          <p:cNvSpPr/>
          <p:nvPr/>
        </p:nvSpPr>
        <p:spPr>
          <a:xfrm>
            <a:off x="4953476" y="3241995"/>
            <a:ext cx="3938588" cy="3541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【示例】孙悟空如何解决问题（1分）</a:t>
            </a:r>
            <a:endParaRPr lang="en-US" altLang="zh-CN" dirty="0"/>
          </a:p>
        </p:txBody>
      </p:sp>
      <p:sp>
        <p:nvSpPr>
          <p:cNvPr id="5" name="QB_6_AN.115_1#01c61c440.blank?vcp=1&amp;pid=b0d167c68&amp;color=0,0,0&amp;mp=1&amp;vpa=27&amp;vtp=1&amp;bbb=1"/>
          <p:cNvSpPr/>
          <p:nvPr/>
        </p:nvSpPr>
        <p:spPr>
          <a:xfrm>
            <a:off x="3023076" y="4499295"/>
            <a:ext cx="2338388" cy="3541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【示例】精读（1分）</a:t>
            </a:r>
            <a:endParaRPr lang="en-US" altLang="zh-CN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  <p:bldP spid="5" grpId="0" animBg="1" build="p"/>
    </p:bld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dd9c84f79.fixed?vcp=1&amp;pid=8fa0d0e72&amp;color=4,110,182&amp;vtp=1&amp;bbb=1"/>
          <p:cNvSpPr/>
          <p:nvPr/>
        </p:nvSpPr>
        <p:spPr>
          <a:xfrm>
            <a:off x="219456" y="2505456"/>
            <a:ext cx="11740896" cy="923544"/>
          </a:xfrm>
          <a:prstGeom prst="rect">
            <a:avLst/>
          </a:prstGeom>
          <a:noFill/>
        </p:spPr>
        <p:txBody>
          <a:bodyPr wrap="none" lIns="0" tIns="0" rIns="0" bIns="0" rtlCol="0" anchor="b"/>
          <a:lstStyle/>
          <a:p>
            <a:pPr algn="ctr" latinLnBrk="1">
              <a:lnSpc>
                <a:spcPts val="6700"/>
              </a:lnSpc>
            </a:pPr>
            <a:r>
              <a:rPr lang="en-US" altLang="zh-CN" sz="5400" b="1" i="0" dirty="0">
                <a:solidFill>
                  <a:srgbClr val="046EB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</a:t>
            </a:r>
            <a:r>
              <a:rPr lang="en-US" altLang="zh-CN" sz="5400" b="1" i="0" dirty="0">
                <a:solidFill>
                  <a:srgbClr val="046EB6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5400" b="1" i="0" dirty="0">
                <a:solidFill>
                  <a:srgbClr val="046EB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浙江真题诊断练</a:t>
            </a:r>
            <a:endParaRPr lang="en-US" altLang="zh-CN" sz="5400" dirty="0"/>
          </a:p>
        </p:txBody>
      </p:sp>
    </p:spTree>
  </p:cSld>
  <p:clrMapOvr>
    <a:masterClrMapping/>
  </p:clrMapOvr>
  <p:transition>
    <p:split dir="in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1_1#26d9b676d?sp=1&amp;vcp=1&amp;pid=72f18f3e6&amp;color=0,0,0&amp;vtp=1&amp;bt=1&amp;bbb=1&amp;hb=1"/>
          <p:cNvSpPr/>
          <p:nvPr/>
        </p:nvSpPr>
        <p:spPr>
          <a:xfrm>
            <a:off x="502920" y="2239583"/>
            <a:ext cx="11183112" cy="16084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1.【2023衢州中考】鲁迅离开故乡“寻别一类人们”，但“东京也无非是这样”，于是他弃医从文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，一生致力于改变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国民精神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，用文字“树人”。请你根据阅读积累，将下面这段话补写完整。（6</a:t>
            </a: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分）</a:t>
            </a:r>
            <a:endParaRPr lang="en-US" altLang="zh-CN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1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这个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人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”，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如果是孩子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应当像双喜一样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热情淳朴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聪明能干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当小伙伴没有主意的时候能挑大梁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如果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1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是读书人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应当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①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________________________________________________________________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endParaRPr lang="en-US" altLang="zh-CN" dirty="0"/>
          </a:p>
        </p:txBody>
      </p:sp>
      <p:sp>
        <p:nvSpPr>
          <p:cNvPr id="4" name="QB_6_BD.1_3#26d9b676d?sp=1&amp;vcp=1&amp;pid=72f18f3e6&amp;color=0,0,0&amp;vtp=1&amp;bbb=1&amp;hb=1"/>
          <p:cNvSpPr/>
          <p:nvPr/>
        </p:nvSpPr>
        <p:spPr>
          <a:xfrm>
            <a:off x="502920" y="3886266"/>
            <a:ext cx="11183112" cy="11893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如果是劳力者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应当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②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总之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是一个大写的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人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”。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教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材中的鲁迅作品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：《朝花夕拾》（含《从百草园到三味书屋》《阿长与〈山海经〉》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《藤野先生》）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《社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戏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《故乡》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《孔乙己》</a:t>
            </a:r>
            <a:endParaRPr lang="en-US" altLang="zh-CN" dirty="0"/>
          </a:p>
        </p:txBody>
      </p:sp>
      <p:sp>
        <p:nvSpPr>
          <p:cNvPr id="5" name="QB_6_AN.2_1#26d9b676d.blank?vcp=1&amp;pid=72f18f3e6&amp;color=0,0,0&amp;vpa=1&amp;vtp=1&amp;bbb=1"/>
          <p:cNvSpPr/>
          <p:nvPr/>
        </p:nvSpPr>
        <p:spPr>
          <a:xfrm>
            <a:off x="2337276" y="3445448"/>
            <a:ext cx="7253288" cy="35433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【示例】像范爱农一样，有硬骨头精神，敢于与恶势力斗争，追求革命</a:t>
            </a:r>
            <a:endParaRPr lang="en-US" altLang="zh-CN" dirty="0"/>
          </a:p>
        </p:txBody>
      </p:sp>
      <p:sp>
        <p:nvSpPr>
          <p:cNvPr id="6" name="QB_6_AN.3_1#26d9b676d.blank?vcp=1&amp;pid=72f18f3e6&amp;color=0,0,0&amp;vpa=2&amp;vtp=1&amp;bbb=1"/>
          <p:cNvSpPr/>
          <p:nvPr/>
        </p:nvSpPr>
        <p:spPr>
          <a:xfrm>
            <a:off x="2794476" y="3855786"/>
            <a:ext cx="4624388" cy="3541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像阿长一样，质朴、善良、关爱孩子（6分）</a:t>
            </a:r>
            <a:endParaRPr lang="en-US" altLang="zh-CN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build="p"/>
      <p:bldP spid="6" grpId="0" animBg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6_BD.4_1#2dce0b0b3?sp=1&amp;vcp=1&amp;pid=72f18f3e6&amp;color=0,0,0&amp;vtp=1&amp;bt=1&amp;bbb=1&amp;hb=1"/>
          <p:cNvSpPr/>
          <p:nvPr/>
        </p:nvSpPr>
        <p:spPr>
          <a:xfrm>
            <a:off x="502920" y="1336932"/>
            <a:ext cx="11183112" cy="7732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2.【2023杭州中考】下列小说富于想象，请从任意一部中选择一个异乎寻常、让你印象深刻的细节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，并谈谈它超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越现实之处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。（4分）</a:t>
            </a:r>
            <a:endParaRPr lang="en-US" altLang="zh-CN" dirty="0"/>
          </a:p>
        </p:txBody>
      </p:sp>
      <p:graphicFrame>
        <p:nvGraphicFramePr>
          <p:cNvPr id="10" name="QO_6_BD.4_2#2dce0b0b3?colgroup=48&amp;vcp=1&amp;pid=72f18f3e6&amp;color=0,0,0&amp;vtp=1&amp;bbb=1"/>
          <p:cNvGraphicFramePr>
            <a:graphicFrameLocks noGrp="1"/>
          </p:cNvGraphicFramePr>
          <p:nvPr/>
        </p:nvGraphicFramePr>
        <p:xfrm>
          <a:off x="502920" y="2245109"/>
          <a:ext cx="11164824" cy="756158"/>
        </p:xfrm>
        <a:graphic>
          <a:graphicData uri="http://schemas.openxmlformats.org/drawingml/2006/table">
            <a:tbl>
              <a:tblPr/>
              <a:tblGrid>
                <a:gridCol w="11164824"/>
              </a:tblGrid>
              <a:tr h="756158">
                <a:tc>
                  <a:txBody>
                    <a:bodyPr/>
                    <a:lstStyle/>
                    <a:p>
                      <a:pPr marL="0" algn="l" defTabSz="914400" rtl="0" eaLnBrk="1" latinLnBrk="1" hangingPunct="0">
                        <a:lnSpc>
                          <a:spcPts val="2900"/>
                        </a:lnSpc>
                        <a:tabLst>
                          <a:tab pos="6160135" algn="l"/>
                        </a:tabLst>
                      </a:pP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□《</a:t>
                      </a: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西游记》</a:t>
                      </a:r>
                      <a:r>
                        <a:rPr lang="en-US" altLang="zh-CN" sz="1800" b="0" i="0" spc="-1030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	</a:t>
                      </a: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□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《海底两万里》</a:t>
                      </a:r>
                      <a:endParaRPr lang="en-US" altLang="zh-CN" sz="1200" dirty="0"/>
                    </a:p>
                    <a:p>
                      <a:pPr marL="0" algn="l" defTabSz="914400" rtl="0" eaLnBrk="1" latinLnBrk="1" hangingPunct="0">
                        <a:lnSpc>
                          <a:spcPts val="2700"/>
                        </a:lnSpc>
                        <a:tabLst>
                          <a:tab pos="6160135" algn="l"/>
                        </a:tabLst>
                      </a:pP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□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《哈利·</a:t>
                      </a: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波特与死亡圣器》</a:t>
                      </a:r>
                      <a:r>
                        <a:rPr lang="en-US" altLang="zh-CN" sz="1800" b="0" i="0" spc="-1030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	</a:t>
                      </a:r>
                      <a:r>
                        <a:rPr lang="en-US" altLang="zh-CN" sz="1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□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《格列佛游记》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QO_6_AN.5_1#2dce0b0b3?vcp=1&amp;pid=72f18f3e6&amp;color=0,0,0&amp;vtp=1&amp;bbb=1&amp;hb=1"/>
          <p:cNvSpPr/>
          <p:nvPr/>
        </p:nvSpPr>
        <p:spPr>
          <a:xfrm>
            <a:off x="502920" y="3134109"/>
            <a:ext cx="11183112" cy="286893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【示例一】在《西游记》中，孙悟空的七十二变让我印象深刻且异乎寻常。他是一只石猴，</a:t>
            </a:r>
            <a:r>
              <a:rPr lang="en-US" altLang="zh-CN" sz="1800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具有超凡的能力，</a:t>
            </a:r>
            <a:endParaRPr lang="en-US" altLang="zh-CN" sz="1800" b="1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会七十二般变化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。这个细节超越了现实生活中人类的限制，赋予了孙悟空无穷变化的可能性</a:t>
            </a:r>
            <a:r>
              <a:rPr lang="en-US" altLang="zh-CN" sz="1800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，使他成为故事中</a:t>
            </a:r>
            <a:endParaRPr lang="en-US" altLang="zh-CN" sz="1800" b="1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最具特色和颇具魅力的角色之一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【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示例二】《海底两万里》中，尼摩船长的海底世界让我印象深刻且异乎寻常</a:t>
            </a:r>
            <a:r>
              <a:rPr lang="en-US" altLang="zh-CN" sz="1800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。尼摩船长的海底世界是一个完</a:t>
            </a:r>
            <a:endParaRPr lang="en-US" altLang="zh-CN" sz="1800" b="1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全超越现实的奇特环境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。在尼摩船长的领导下，“诺第留斯号”穿梭于海洋深处，探索海洋的秘密</a:t>
            </a:r>
            <a:r>
              <a:rPr lang="en-US" altLang="zh-CN" sz="1800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。这个细节超</a:t>
            </a:r>
            <a:endParaRPr lang="en-US" altLang="zh-CN" sz="1800" b="1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越了现实的范畴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，在现实生活中，我们对海底世界了解有限，海底很多地区仍然是未知的领域</a:t>
            </a:r>
            <a:r>
              <a:rPr lang="en-US" altLang="zh-CN" sz="1800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。尼摩船长的探</a:t>
            </a:r>
            <a:endParaRPr lang="en-US" altLang="zh-CN" sz="1800" b="1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100"/>
              </a:lnSpc>
            </a:pPr>
            <a:r>
              <a:rPr lang="en-US" altLang="zh-CN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险之旅给我们展示了一个美丽而神秘的海底世界</a:t>
            </a:r>
            <a:r>
              <a:rPr lang="en-US" altLang="zh-CN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，让我们的想象力得以无限延伸。</a:t>
            </a:r>
            <a:endParaRPr lang="en-US" altLang="zh-CN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</p:bldLst>
  </p:timing>
</p:sld>
</file>

<file path=ppt/tags/tag1.xml><?xml version="1.0" encoding="utf-8"?>
<p:tagLst xmlns:p="http://schemas.openxmlformats.org/presentationml/2006/main">
  <p:tag name="commondata" val="eyJoZGlkIjoiNDU5NDAxYmM4ZWNjZTJiODkxMWRmMWZiN2Y3MzI1NjkifQ=="/>
</p:tagLst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19357</Words>
  <Application>WPS 演示</Application>
  <PresentationFormat>宽屏</PresentationFormat>
  <Paragraphs>848</Paragraphs>
  <Slides>64</Slides>
  <Notes>64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64</vt:i4>
      </vt:variant>
    </vt:vector>
  </HeadingPairs>
  <TitlesOfParts>
    <vt:vector size="79" baseType="lpstr">
      <vt:lpstr>Arial</vt:lpstr>
      <vt:lpstr>宋体</vt:lpstr>
      <vt:lpstr>Wingdings</vt:lpstr>
      <vt:lpstr>黑体</vt:lpstr>
      <vt:lpstr>黑体</vt:lpstr>
      <vt:lpstr>微软雅黑</vt:lpstr>
      <vt:lpstr>微软雅黑</vt:lpstr>
      <vt:lpstr>宋体</vt:lpstr>
      <vt:lpstr>Times New Roman</vt:lpstr>
      <vt:lpstr>Times New Roman</vt:lpstr>
      <vt:lpstr>楷体</vt:lpstr>
      <vt:lpstr>Arial Unicode MS</vt:lpstr>
      <vt:lpstr>等线</vt:lpstr>
      <vt:lpstr>Calibri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lastModifiedBy>LJ</cp:lastModifiedBy>
  <cp:revision>3</cp:revision>
  <dcterms:created xsi:type="dcterms:W3CDTF">2024-10-12T11:59:00Z</dcterms:created>
  <dcterms:modified xsi:type="dcterms:W3CDTF">2024-10-14T06:19:23Z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DAA26B323AA84659AD19633FDDD1BFC0_12</vt:lpwstr>
  </property>
  <property fmtid="{D5CDD505-2E9C-101B-9397-08002B2CF9AE}" pid="3" name="KSOProductBuildVer">
    <vt:lpwstr>2052-12.1.0.17857</vt:lpwstr>
  </property>
</Properties>
</file>